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283" r:id="rId2"/>
    <p:sldId id="284" r:id="rId3"/>
    <p:sldId id="362" r:id="rId4"/>
    <p:sldId id="285" r:id="rId5"/>
    <p:sldId id="286" r:id="rId6"/>
    <p:sldId id="289" r:id="rId7"/>
    <p:sldId id="383" r:id="rId8"/>
    <p:sldId id="384" r:id="rId9"/>
    <p:sldId id="336" r:id="rId10"/>
    <p:sldId id="385" r:id="rId11"/>
    <p:sldId id="300" r:id="rId12"/>
    <p:sldId id="386" r:id="rId13"/>
    <p:sldId id="387" r:id="rId14"/>
    <p:sldId id="379" r:id="rId15"/>
    <p:sldId id="378" r:id="rId16"/>
    <p:sldId id="326" r:id="rId17"/>
    <p:sldId id="297" r:id="rId18"/>
    <p:sldId id="301" r:id="rId19"/>
    <p:sldId id="340" r:id="rId20"/>
    <p:sldId id="354" r:id="rId21"/>
    <p:sldId id="298" r:id="rId22"/>
    <p:sldId id="322" r:id="rId23"/>
    <p:sldId id="343" r:id="rId24"/>
    <p:sldId id="318" r:id="rId25"/>
    <p:sldId id="356" r:id="rId26"/>
    <p:sldId id="364" r:id="rId27"/>
    <p:sldId id="363" r:id="rId28"/>
    <p:sldId id="351" r:id="rId29"/>
    <p:sldId id="307" r:id="rId30"/>
    <p:sldId id="370" r:id="rId31"/>
    <p:sldId id="308" r:id="rId32"/>
    <p:sldId id="380" r:id="rId33"/>
    <p:sldId id="323" r:id="rId34"/>
    <p:sldId id="311" r:id="rId35"/>
    <p:sldId id="381" r:id="rId36"/>
    <p:sldId id="337" r:id="rId37"/>
    <p:sldId id="382" r:id="rId3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6C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31" autoAdjust="0"/>
    <p:restoredTop sz="91592" autoAdjust="0"/>
  </p:normalViewPr>
  <p:slideViewPr>
    <p:cSldViewPr snapToGrid="0">
      <p:cViewPr>
        <p:scale>
          <a:sx n="60" d="100"/>
          <a:sy n="60" d="100"/>
        </p:scale>
        <p:origin x="-1830" y="-2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9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AB5A77-104E-4D97-A787-59191A448829}" type="doc">
      <dgm:prSet loTypeId="urn:microsoft.com/office/officeart/2005/8/layout/default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D7AC953-2479-43F6-A9BB-DC7C9E20C036}">
      <dgm:prSet phldrT="[Text]"/>
      <dgm:spPr/>
      <dgm:t>
        <a:bodyPr/>
        <a:lstStyle/>
        <a:p>
          <a:r>
            <a:rPr lang="en-US" b="1" u="sng" dirty="0" smtClean="0"/>
            <a:t>ASTHMA SYMPTOMS</a:t>
          </a:r>
        </a:p>
        <a:p>
          <a:r>
            <a:rPr lang="en-US" b="1" dirty="0" smtClean="0"/>
            <a:t>Not well controlled</a:t>
          </a:r>
          <a:endParaRPr lang="en-US" b="1" dirty="0"/>
        </a:p>
      </dgm:t>
    </dgm:pt>
    <dgm:pt modelId="{A40F4A7A-9F5E-44B9-8D57-C12971F563D0}" type="parTrans" cxnId="{6F9BD388-821C-4D86-AE40-C577C9ABC6D2}">
      <dgm:prSet/>
      <dgm:spPr/>
      <dgm:t>
        <a:bodyPr/>
        <a:lstStyle/>
        <a:p>
          <a:endParaRPr lang="en-US"/>
        </a:p>
      </dgm:t>
    </dgm:pt>
    <dgm:pt modelId="{47722D2D-4755-4EDE-B1B6-FF4F135CB586}" type="sibTrans" cxnId="{6F9BD388-821C-4D86-AE40-C577C9ABC6D2}">
      <dgm:prSet/>
      <dgm:spPr/>
      <dgm:t>
        <a:bodyPr/>
        <a:lstStyle/>
        <a:p>
          <a:endParaRPr lang="en-US"/>
        </a:p>
      </dgm:t>
    </dgm:pt>
    <dgm:pt modelId="{E5CB95D9-5C8C-416E-831E-3F98A65342DD}">
      <dgm:prSet phldrT="[Text]"/>
      <dgm:spPr/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600"/>
            </a:spcAft>
            <a:buClrTx/>
            <a:buSzTx/>
            <a:buFontTx/>
            <a:buNone/>
            <a:tabLst/>
            <a:defRPr/>
          </a:pPr>
          <a:r>
            <a:rPr lang="en-US" b="1" u="sng" dirty="0" smtClean="0"/>
            <a:t>IMPROVED</a:t>
          </a:r>
        </a:p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600"/>
            </a:spcAft>
            <a:buClrTx/>
            <a:buSzTx/>
            <a:buFontTx/>
            <a:buNone/>
            <a:tabLst/>
            <a:defRPr/>
          </a:pPr>
          <a:r>
            <a:rPr lang="en-US" b="0" u="none" dirty="0" smtClean="0"/>
            <a:t>1. </a:t>
          </a:r>
          <a:r>
            <a:rPr lang="en-US" dirty="0" smtClean="0"/>
            <a:t>Continue therapy for 3 months</a:t>
          </a:r>
        </a:p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600"/>
            </a:spcAft>
            <a:buClrTx/>
            <a:buSzTx/>
            <a:buFontTx/>
            <a:buNone/>
            <a:tabLst/>
            <a:defRPr/>
          </a:pPr>
          <a:r>
            <a:rPr lang="en-US" dirty="0" smtClean="0"/>
            <a:t>2. Consider step down</a:t>
          </a:r>
        </a:p>
      </dgm:t>
    </dgm:pt>
    <dgm:pt modelId="{D74A9A3C-1E13-49D5-8053-47DEBC9BB4E9}" type="parTrans" cxnId="{61F412FE-FA20-46C7-84A2-5D3EC8F1BD48}">
      <dgm:prSet/>
      <dgm:spPr/>
      <dgm:t>
        <a:bodyPr/>
        <a:lstStyle/>
        <a:p>
          <a:endParaRPr lang="en-US"/>
        </a:p>
      </dgm:t>
    </dgm:pt>
    <dgm:pt modelId="{56C6446E-6835-4A56-B210-8887A0318E2B}" type="sibTrans" cxnId="{61F412FE-FA20-46C7-84A2-5D3EC8F1BD48}">
      <dgm:prSet/>
      <dgm:spPr/>
      <dgm:t>
        <a:bodyPr/>
        <a:lstStyle/>
        <a:p>
          <a:endParaRPr lang="en-US"/>
        </a:p>
      </dgm:t>
    </dgm:pt>
    <dgm:pt modelId="{9E7ABA70-1895-4DA8-A859-028F5444C689}">
      <dgm:prSet phldrT="[Text]"/>
      <dgm:spPr/>
      <dgm:t>
        <a:bodyPr/>
        <a:lstStyle/>
        <a:p>
          <a:r>
            <a:rPr lang="en-US" b="1" u="sng" dirty="0" smtClean="0"/>
            <a:t>FOLLOW UP (GP)</a:t>
          </a:r>
        </a:p>
        <a:p>
          <a:r>
            <a:rPr lang="en-US" dirty="0" smtClean="0"/>
            <a:t>Very concerned: 2-6 </a:t>
          </a:r>
          <a:r>
            <a:rPr lang="en-US" dirty="0" err="1" smtClean="0"/>
            <a:t>wks</a:t>
          </a:r>
          <a:r>
            <a:rPr lang="en-US" dirty="0" smtClean="0"/>
            <a:t> </a:t>
          </a:r>
        </a:p>
        <a:p>
          <a:r>
            <a:rPr lang="en-US" dirty="0" smtClean="0"/>
            <a:t>Not too concerned: 8-12 </a:t>
          </a:r>
          <a:r>
            <a:rPr lang="en-US" dirty="0" err="1" smtClean="0"/>
            <a:t>wks</a:t>
          </a:r>
          <a:r>
            <a:rPr lang="en-US" dirty="0" smtClean="0"/>
            <a:t> </a:t>
          </a:r>
          <a:endParaRPr lang="en-US" dirty="0"/>
        </a:p>
      </dgm:t>
    </dgm:pt>
    <dgm:pt modelId="{85CC8B79-B707-4963-BB92-BD69DBEBFDB3}" type="parTrans" cxnId="{D326E962-F011-41B7-8424-131008FB8734}">
      <dgm:prSet/>
      <dgm:spPr/>
      <dgm:t>
        <a:bodyPr/>
        <a:lstStyle/>
        <a:p>
          <a:endParaRPr lang="en-US"/>
        </a:p>
      </dgm:t>
    </dgm:pt>
    <dgm:pt modelId="{CE0145F6-39BD-4A4B-ADE7-187D1F00D97F}" type="sibTrans" cxnId="{D326E962-F011-41B7-8424-131008FB8734}">
      <dgm:prSet/>
      <dgm:spPr/>
      <dgm:t>
        <a:bodyPr/>
        <a:lstStyle/>
        <a:p>
          <a:endParaRPr lang="en-US"/>
        </a:p>
      </dgm:t>
    </dgm:pt>
    <dgm:pt modelId="{EA00B1ED-72F7-469F-8E30-8E45AA2BEF0F}">
      <dgm:prSet phldrT="[Text]"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n-US" b="1" u="sng" dirty="0" smtClean="0"/>
            <a:t>NOT IMPROVED</a:t>
          </a:r>
        </a:p>
        <a:p>
          <a:pPr>
            <a:lnSpc>
              <a:spcPct val="100000"/>
            </a:lnSpc>
            <a:spcAft>
              <a:spcPts val="600"/>
            </a:spcAft>
          </a:pPr>
          <a:r>
            <a:rPr lang="en-US" dirty="0" smtClean="0"/>
            <a:t>1. Step up asthma therapy</a:t>
          </a:r>
        </a:p>
        <a:p>
          <a:pPr>
            <a:lnSpc>
              <a:spcPct val="100000"/>
            </a:lnSpc>
            <a:spcAft>
              <a:spcPts val="600"/>
            </a:spcAft>
          </a:pPr>
          <a:r>
            <a:rPr lang="en-US" dirty="0" smtClean="0"/>
            <a:t>2. Refer to </a:t>
          </a:r>
          <a:r>
            <a:rPr lang="en-US" dirty="0" smtClean="0"/>
            <a:t>specialist</a:t>
          </a:r>
          <a:endParaRPr lang="en-US" dirty="0" smtClean="0"/>
        </a:p>
      </dgm:t>
    </dgm:pt>
    <dgm:pt modelId="{1C5618D0-BE8C-4756-A947-9391417BB930}" type="parTrans" cxnId="{A65C381A-42B0-487C-8E73-DD392F6CDCF7}">
      <dgm:prSet/>
      <dgm:spPr/>
      <dgm:t>
        <a:bodyPr/>
        <a:lstStyle/>
        <a:p>
          <a:endParaRPr lang="en-US"/>
        </a:p>
      </dgm:t>
    </dgm:pt>
    <dgm:pt modelId="{7897CE2B-13FD-4427-B34F-3E9620DFFD2F}" type="sibTrans" cxnId="{A65C381A-42B0-487C-8E73-DD392F6CDCF7}">
      <dgm:prSet/>
      <dgm:spPr/>
      <dgm:t>
        <a:bodyPr/>
        <a:lstStyle/>
        <a:p>
          <a:endParaRPr lang="en-US"/>
        </a:p>
      </dgm:t>
    </dgm:pt>
    <dgm:pt modelId="{6A5CB7A8-B8A4-459C-B33F-748D7493B7BF}">
      <dgm:prSet phldrT="[Text]"/>
      <dgm:spPr/>
      <dgm:t>
        <a:bodyPr/>
        <a:lstStyle/>
        <a:p>
          <a:pPr algn="ctr"/>
          <a:r>
            <a:rPr lang="en-US" b="1" u="sng" dirty="0" smtClean="0"/>
            <a:t>NEXT STEPS</a:t>
          </a:r>
        </a:p>
        <a:p>
          <a:pPr algn="l"/>
          <a:r>
            <a:rPr lang="en-US" dirty="0" smtClean="0"/>
            <a:t>1. Address environmental triggers</a:t>
          </a:r>
        </a:p>
        <a:p>
          <a:pPr algn="l"/>
          <a:r>
            <a:rPr lang="en-US" dirty="0" smtClean="0"/>
            <a:t>2. Evaluate compliance (technique, adherence)</a:t>
          </a:r>
        </a:p>
        <a:p>
          <a:pPr algn="l"/>
          <a:r>
            <a:rPr lang="en-US" dirty="0" smtClean="0"/>
            <a:t>3. ID comorbidities, initiate treatment</a:t>
          </a:r>
        </a:p>
        <a:p>
          <a:pPr algn="l"/>
          <a:r>
            <a:rPr lang="en-US" dirty="0" smtClean="0"/>
            <a:t>4. Initiate/step up asthma therapy</a:t>
          </a:r>
        </a:p>
      </dgm:t>
    </dgm:pt>
    <dgm:pt modelId="{E93084A4-861E-400A-9EBB-D5696A2DB329}" type="parTrans" cxnId="{C1B7C1BB-CADB-4963-9528-4484CF78B16D}">
      <dgm:prSet/>
      <dgm:spPr/>
      <dgm:t>
        <a:bodyPr/>
        <a:lstStyle/>
        <a:p>
          <a:endParaRPr lang="en-US"/>
        </a:p>
      </dgm:t>
    </dgm:pt>
    <dgm:pt modelId="{C0DE558B-2F76-48D3-A9BD-FD10B5C6ED6F}" type="sibTrans" cxnId="{C1B7C1BB-CADB-4963-9528-4484CF78B16D}">
      <dgm:prSet/>
      <dgm:spPr/>
      <dgm:t>
        <a:bodyPr/>
        <a:lstStyle/>
        <a:p>
          <a:endParaRPr lang="en-US"/>
        </a:p>
      </dgm:t>
    </dgm:pt>
    <dgm:pt modelId="{5CB382C1-C87D-4961-8F6A-70BED3F0DA0B}" type="pres">
      <dgm:prSet presAssocID="{DAAB5A77-104E-4D97-A787-59191A44882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DE7FA44-2C37-4310-A7C7-EBD29E582C74}" type="pres">
      <dgm:prSet presAssocID="{4D7AC953-2479-43F6-A9BB-DC7C9E20C036}" presName="node" presStyleLbl="node1" presStyleIdx="0" presStyleCnt="5" custScaleX="69529" custScaleY="49122" custLinFactNeighborX="30964" custLinFactNeighborY="-615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F88710-025F-4479-AD78-FAE31DAB9DFB}" type="pres">
      <dgm:prSet presAssocID="{47722D2D-4755-4EDE-B1B6-FF4F135CB586}" presName="sibTrans" presStyleCnt="0"/>
      <dgm:spPr/>
    </dgm:pt>
    <dgm:pt modelId="{F35D107D-4DD4-4A1F-B389-28A3B059C55A}" type="pres">
      <dgm:prSet presAssocID="{E5CB95D9-5C8C-416E-831E-3F98A65342DD}" presName="node" presStyleLbl="node1" presStyleIdx="1" presStyleCnt="5" custLinFactX="10073" custLinFactNeighborX="100000" custLinFactNeighborY="11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7A2E06-A6AE-4F06-9C62-DD6069258DEF}" type="pres">
      <dgm:prSet presAssocID="{56C6446E-6835-4A56-B210-8887A0318E2B}" presName="sibTrans" presStyleCnt="0"/>
      <dgm:spPr/>
    </dgm:pt>
    <dgm:pt modelId="{0F773337-FB9D-456C-BC02-C1757B06F9E6}" type="pres">
      <dgm:prSet presAssocID="{9E7ABA70-1895-4DA8-A859-028F5444C689}" presName="node" presStyleLbl="node1" presStyleIdx="2" presStyleCnt="5" custScaleY="60699" custLinFactX="-72729" custLinFactY="59808" custLinFactNeighborX="-100000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C331DD-E5D4-4936-B764-A25BA7D65446}" type="pres">
      <dgm:prSet presAssocID="{CE0145F6-39BD-4A4B-ADE7-187D1F00D97F}" presName="sibTrans" presStyleCnt="0"/>
      <dgm:spPr/>
    </dgm:pt>
    <dgm:pt modelId="{6907FB11-62FF-4749-9525-CD45706F0F34}" type="pres">
      <dgm:prSet presAssocID="{EA00B1ED-72F7-469F-8E30-8E45AA2BEF0F}" presName="node" presStyleLbl="node1" presStyleIdx="3" presStyleCnt="5" custScaleY="89669" custLinFactX="71581" custLinFactNeighborX="100000" custLinFactNeighborY="24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44A54E-9C86-4395-84ED-642A9C2F4AF4}" type="pres">
      <dgm:prSet presAssocID="{7897CE2B-13FD-4427-B34F-3E9620DFFD2F}" presName="sibTrans" presStyleCnt="0"/>
      <dgm:spPr/>
    </dgm:pt>
    <dgm:pt modelId="{F4960B0F-E64F-4330-BAB5-B4EE570E4AB7}" type="pres">
      <dgm:prSet presAssocID="{6A5CB7A8-B8A4-459C-B33F-748D7493B7BF}" presName="node" presStyleLbl="node1" presStyleIdx="4" presStyleCnt="5" custScaleX="143489" custScaleY="99841" custLinFactX="-37186" custLinFactNeighborX="-100000" custLinFactNeighborY="-709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65C381A-42B0-487C-8E73-DD392F6CDCF7}" srcId="{DAAB5A77-104E-4D97-A787-59191A448829}" destId="{EA00B1ED-72F7-469F-8E30-8E45AA2BEF0F}" srcOrd="3" destOrd="0" parTransId="{1C5618D0-BE8C-4756-A947-9391417BB930}" sibTransId="{7897CE2B-13FD-4427-B34F-3E9620DFFD2F}"/>
    <dgm:cxn modelId="{C1B7C1BB-CADB-4963-9528-4484CF78B16D}" srcId="{DAAB5A77-104E-4D97-A787-59191A448829}" destId="{6A5CB7A8-B8A4-459C-B33F-748D7493B7BF}" srcOrd="4" destOrd="0" parTransId="{E93084A4-861E-400A-9EBB-D5696A2DB329}" sibTransId="{C0DE558B-2F76-48D3-A9BD-FD10B5C6ED6F}"/>
    <dgm:cxn modelId="{46383515-606E-4F1C-8B53-C9EFF3E117DA}" type="presOf" srcId="{DAAB5A77-104E-4D97-A787-59191A448829}" destId="{5CB382C1-C87D-4961-8F6A-70BED3F0DA0B}" srcOrd="0" destOrd="0" presId="urn:microsoft.com/office/officeart/2005/8/layout/default"/>
    <dgm:cxn modelId="{7C41F694-6883-4796-8EE9-EBDB870AFD11}" type="presOf" srcId="{6A5CB7A8-B8A4-459C-B33F-748D7493B7BF}" destId="{F4960B0F-E64F-4330-BAB5-B4EE570E4AB7}" srcOrd="0" destOrd="0" presId="urn:microsoft.com/office/officeart/2005/8/layout/default"/>
    <dgm:cxn modelId="{60F9ED25-1059-4337-A9C6-52BAEE20EF95}" type="presOf" srcId="{E5CB95D9-5C8C-416E-831E-3F98A65342DD}" destId="{F35D107D-4DD4-4A1F-B389-28A3B059C55A}" srcOrd="0" destOrd="0" presId="urn:microsoft.com/office/officeart/2005/8/layout/default"/>
    <dgm:cxn modelId="{420FE5F2-87FE-4649-AE22-1F5F0347E479}" type="presOf" srcId="{9E7ABA70-1895-4DA8-A859-028F5444C689}" destId="{0F773337-FB9D-456C-BC02-C1757B06F9E6}" srcOrd="0" destOrd="0" presId="urn:microsoft.com/office/officeart/2005/8/layout/default"/>
    <dgm:cxn modelId="{6D59EFE1-94AC-4D2C-8CBA-25551676212D}" type="presOf" srcId="{EA00B1ED-72F7-469F-8E30-8E45AA2BEF0F}" destId="{6907FB11-62FF-4749-9525-CD45706F0F34}" srcOrd="0" destOrd="0" presId="urn:microsoft.com/office/officeart/2005/8/layout/default"/>
    <dgm:cxn modelId="{6F9BD388-821C-4D86-AE40-C577C9ABC6D2}" srcId="{DAAB5A77-104E-4D97-A787-59191A448829}" destId="{4D7AC953-2479-43F6-A9BB-DC7C9E20C036}" srcOrd="0" destOrd="0" parTransId="{A40F4A7A-9F5E-44B9-8D57-C12971F563D0}" sibTransId="{47722D2D-4755-4EDE-B1B6-FF4F135CB586}"/>
    <dgm:cxn modelId="{D326E962-F011-41B7-8424-131008FB8734}" srcId="{DAAB5A77-104E-4D97-A787-59191A448829}" destId="{9E7ABA70-1895-4DA8-A859-028F5444C689}" srcOrd="2" destOrd="0" parTransId="{85CC8B79-B707-4963-BB92-BD69DBEBFDB3}" sibTransId="{CE0145F6-39BD-4A4B-ADE7-187D1F00D97F}"/>
    <dgm:cxn modelId="{61F412FE-FA20-46C7-84A2-5D3EC8F1BD48}" srcId="{DAAB5A77-104E-4D97-A787-59191A448829}" destId="{E5CB95D9-5C8C-416E-831E-3F98A65342DD}" srcOrd="1" destOrd="0" parTransId="{D74A9A3C-1E13-49D5-8053-47DEBC9BB4E9}" sibTransId="{56C6446E-6835-4A56-B210-8887A0318E2B}"/>
    <dgm:cxn modelId="{116D9432-597E-4D46-A706-039802046993}" type="presOf" srcId="{4D7AC953-2479-43F6-A9BB-DC7C9E20C036}" destId="{0DE7FA44-2C37-4310-A7C7-EBD29E582C74}" srcOrd="0" destOrd="0" presId="urn:microsoft.com/office/officeart/2005/8/layout/default"/>
    <dgm:cxn modelId="{6C6141F3-FABD-4382-B528-27452D070EB0}" type="presParOf" srcId="{5CB382C1-C87D-4961-8F6A-70BED3F0DA0B}" destId="{0DE7FA44-2C37-4310-A7C7-EBD29E582C74}" srcOrd="0" destOrd="0" presId="urn:microsoft.com/office/officeart/2005/8/layout/default"/>
    <dgm:cxn modelId="{76E0E0A4-2C0E-426B-B715-97AF1EB5C660}" type="presParOf" srcId="{5CB382C1-C87D-4961-8F6A-70BED3F0DA0B}" destId="{3DF88710-025F-4479-AD78-FAE31DAB9DFB}" srcOrd="1" destOrd="0" presId="urn:microsoft.com/office/officeart/2005/8/layout/default"/>
    <dgm:cxn modelId="{4690D2A5-8275-4853-BB29-F2DF2D6B1A37}" type="presParOf" srcId="{5CB382C1-C87D-4961-8F6A-70BED3F0DA0B}" destId="{F35D107D-4DD4-4A1F-B389-28A3B059C55A}" srcOrd="2" destOrd="0" presId="urn:microsoft.com/office/officeart/2005/8/layout/default"/>
    <dgm:cxn modelId="{3947CDAE-3E12-4062-9757-AD8C4C8034A7}" type="presParOf" srcId="{5CB382C1-C87D-4961-8F6A-70BED3F0DA0B}" destId="{ED7A2E06-A6AE-4F06-9C62-DD6069258DEF}" srcOrd="3" destOrd="0" presId="urn:microsoft.com/office/officeart/2005/8/layout/default"/>
    <dgm:cxn modelId="{B9207D12-9C29-42CA-A8B8-1DB0F0D8AD31}" type="presParOf" srcId="{5CB382C1-C87D-4961-8F6A-70BED3F0DA0B}" destId="{0F773337-FB9D-456C-BC02-C1757B06F9E6}" srcOrd="4" destOrd="0" presId="urn:microsoft.com/office/officeart/2005/8/layout/default"/>
    <dgm:cxn modelId="{6AF9F5FF-7DF5-48D6-BAB8-DE5F681FC6A0}" type="presParOf" srcId="{5CB382C1-C87D-4961-8F6A-70BED3F0DA0B}" destId="{37C331DD-E5D4-4936-B764-A25BA7D65446}" srcOrd="5" destOrd="0" presId="urn:microsoft.com/office/officeart/2005/8/layout/default"/>
    <dgm:cxn modelId="{EEB51A2C-9A53-40E9-B107-327DD97706E1}" type="presParOf" srcId="{5CB382C1-C87D-4961-8F6A-70BED3F0DA0B}" destId="{6907FB11-62FF-4749-9525-CD45706F0F34}" srcOrd="6" destOrd="0" presId="urn:microsoft.com/office/officeart/2005/8/layout/default"/>
    <dgm:cxn modelId="{847975A8-6DAA-49EE-AEA0-F798AC67B157}" type="presParOf" srcId="{5CB382C1-C87D-4961-8F6A-70BED3F0DA0B}" destId="{7A44A54E-9C86-4395-84ED-642A9C2F4AF4}" srcOrd="7" destOrd="0" presId="urn:microsoft.com/office/officeart/2005/8/layout/default"/>
    <dgm:cxn modelId="{6A232793-4BAA-4467-B178-92895746249E}" type="presParOf" srcId="{5CB382C1-C87D-4961-8F6A-70BED3F0DA0B}" destId="{F4960B0F-E64F-4330-BAB5-B4EE570E4AB7}" srcOrd="8" destOrd="0" presId="urn:microsoft.com/office/officeart/2005/8/layout/default"/>
  </dgm:cxnLst>
  <dgm:bg>
    <a:effectLst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E7FA44-2C37-4310-A7C7-EBD29E582C74}">
      <dsp:nvSpPr>
        <dsp:cNvPr id="0" name=""/>
        <dsp:cNvSpPr/>
      </dsp:nvSpPr>
      <dsp:spPr>
        <a:xfrm>
          <a:off x="914407" y="1404"/>
          <a:ext cx="2048464" cy="86833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u="sng" kern="1200" dirty="0" smtClean="0"/>
            <a:t>ASTHMA SYMPTOMS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Not well controlled</a:t>
          </a:r>
          <a:endParaRPr lang="en-US" sz="1700" b="1" kern="1200" dirty="0"/>
        </a:p>
      </dsp:txBody>
      <dsp:txXfrm>
        <a:off x="914407" y="1404"/>
        <a:ext cx="2048464" cy="868339"/>
      </dsp:txXfrm>
    </dsp:sp>
    <dsp:sp modelId="{F35D107D-4DD4-4A1F-B389-28A3B059C55A}">
      <dsp:nvSpPr>
        <dsp:cNvPr id="0" name=""/>
        <dsp:cNvSpPr/>
      </dsp:nvSpPr>
      <dsp:spPr>
        <a:xfrm>
          <a:off x="5588198" y="658996"/>
          <a:ext cx="2946201" cy="176772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600"/>
            </a:spcAft>
            <a:buClrTx/>
            <a:buSzTx/>
            <a:buFontTx/>
            <a:buNone/>
            <a:tabLst/>
            <a:defRPr/>
          </a:pPr>
          <a:r>
            <a:rPr lang="en-US" sz="1700" b="1" u="sng" kern="1200" dirty="0" smtClean="0"/>
            <a:t>IMPROVED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600"/>
            </a:spcAft>
            <a:buClrTx/>
            <a:buSzTx/>
            <a:buFontTx/>
            <a:buNone/>
            <a:tabLst/>
            <a:defRPr/>
          </a:pPr>
          <a:r>
            <a:rPr lang="en-US" sz="1700" b="0" u="none" kern="1200" dirty="0" smtClean="0"/>
            <a:t>1. </a:t>
          </a:r>
          <a:r>
            <a:rPr lang="en-US" sz="1700" kern="1200" dirty="0" smtClean="0"/>
            <a:t>Continue therapy for 3 months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600"/>
            </a:spcAft>
            <a:buClrTx/>
            <a:buSzTx/>
            <a:buFontTx/>
            <a:buNone/>
            <a:tabLst/>
            <a:defRPr/>
          </a:pPr>
          <a:r>
            <a:rPr lang="en-US" sz="1700" kern="1200" dirty="0" smtClean="0"/>
            <a:t>2. Consider step down</a:t>
          </a:r>
        </a:p>
      </dsp:txBody>
      <dsp:txXfrm>
        <a:off x="5588198" y="658996"/>
        <a:ext cx="2946201" cy="1767720"/>
      </dsp:txXfrm>
    </dsp:sp>
    <dsp:sp modelId="{0F773337-FB9D-456C-BC02-C1757B06F9E6}">
      <dsp:nvSpPr>
        <dsp:cNvPr id="0" name=""/>
        <dsp:cNvSpPr/>
      </dsp:nvSpPr>
      <dsp:spPr>
        <a:xfrm>
          <a:off x="497107" y="3811399"/>
          <a:ext cx="2946201" cy="1072988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u="sng" kern="1200" dirty="0" smtClean="0"/>
            <a:t>FOLLOW UP (GP)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Very concerned: 2-6 </a:t>
          </a:r>
          <a:r>
            <a:rPr lang="en-US" sz="1700" kern="1200" dirty="0" err="1" smtClean="0"/>
            <a:t>wks</a:t>
          </a:r>
          <a:r>
            <a:rPr lang="en-US" sz="1700" kern="1200" dirty="0" smtClean="0"/>
            <a:t> 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Not too concerned: 8-12 </a:t>
          </a:r>
          <a:r>
            <a:rPr lang="en-US" sz="1700" kern="1200" dirty="0" err="1" smtClean="0"/>
            <a:t>wks</a:t>
          </a:r>
          <a:r>
            <a:rPr lang="en-US" sz="1700" kern="1200" dirty="0" smtClean="0"/>
            <a:t> </a:t>
          </a:r>
          <a:endParaRPr lang="en-US" sz="1700" kern="1200" dirty="0"/>
        </a:p>
      </dsp:txBody>
      <dsp:txXfrm>
        <a:off x="497107" y="3811399"/>
        <a:ext cx="2946201" cy="1072988"/>
      </dsp:txXfrm>
    </dsp:sp>
    <dsp:sp modelId="{6907FB11-62FF-4749-9525-CD45706F0F34}">
      <dsp:nvSpPr>
        <dsp:cNvPr id="0" name=""/>
        <dsp:cNvSpPr/>
      </dsp:nvSpPr>
      <dsp:spPr>
        <a:xfrm>
          <a:off x="5588173" y="2834507"/>
          <a:ext cx="2946201" cy="1585097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en-US" sz="1700" b="1" u="sng" kern="1200" dirty="0" smtClean="0"/>
            <a:t>NOT IMPROVED</a:t>
          </a:r>
        </a:p>
        <a:p>
          <a:pPr lvl="0" algn="ctr" defTabSz="75565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en-US" sz="1700" kern="1200" dirty="0" smtClean="0"/>
            <a:t>1. Step up asthma therapy</a:t>
          </a:r>
        </a:p>
        <a:p>
          <a:pPr lvl="0" algn="ctr" defTabSz="75565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en-US" sz="1700" kern="1200" dirty="0" smtClean="0"/>
            <a:t>2. Refer to </a:t>
          </a:r>
          <a:r>
            <a:rPr lang="en-US" sz="1700" kern="1200" dirty="0" smtClean="0"/>
            <a:t>specialist</a:t>
          </a:r>
          <a:endParaRPr lang="en-US" sz="1700" kern="1200" dirty="0" smtClean="0"/>
        </a:p>
      </dsp:txBody>
      <dsp:txXfrm>
        <a:off x="5588173" y="2834507"/>
        <a:ext cx="2946201" cy="1585097"/>
      </dsp:txXfrm>
    </dsp:sp>
    <dsp:sp modelId="{F4960B0F-E64F-4330-BAB5-B4EE570E4AB7}">
      <dsp:nvSpPr>
        <dsp:cNvPr id="0" name=""/>
        <dsp:cNvSpPr/>
      </dsp:nvSpPr>
      <dsp:spPr>
        <a:xfrm>
          <a:off x="0" y="1447800"/>
          <a:ext cx="4227475" cy="1764910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u="sng" kern="1200" dirty="0" smtClean="0"/>
            <a:t>NEXT STEPS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1. Address environmental triggers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2. Evaluate compliance (technique, adherence)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3. ID comorbidities, initiate treatment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4. Initiate/step up asthma therapy</a:t>
          </a:r>
        </a:p>
      </dsp:txBody>
      <dsp:txXfrm>
        <a:off x="0" y="1447800"/>
        <a:ext cx="4227475" cy="17649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8252FE-4702-934C-924B-65BDCC0A7AEE}" type="datetime1">
              <a:rPr lang="en-US" smtClean="0"/>
              <a:pPr/>
              <a:t>10/1/2019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3314DD-6F99-9945-8355-7BBDDB08C8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54082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3EC491-71F7-5648-AD5B-F94C0F527F15}" type="datetime1">
              <a:rPr lang="en-US" smtClean="0"/>
              <a:pPr/>
              <a:t>10/1/2019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699ECB-EEE7-7C44-9AF4-43FC7CAB08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35448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(*break</a:t>
            </a:r>
            <a:r>
              <a:rPr lang="en-US" baseline="0" dirty="0" smtClean="0"/>
              <a:t> down normal PFT in general terms. Emphasize Peak flow, FEV1, and FEF 25-75%. Talk about how each part of expiratory curve represents a different part of the airways)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8CAFC0-DC09-480D-9710-04DCF63C37E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9246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699ECB-EEE7-7C44-9AF4-43FC7CAB08C5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2183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8CAFC0-DC09-480D-9710-04DCF63C37E3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1765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SAC Schematic</a:t>
            </a:r>
            <a:r>
              <a:rPr lang="en-US" baseline="0" dirty="0" smtClean="0"/>
              <a:t> with subspecialty work up/plan – improve clinical </a:t>
            </a:r>
            <a:r>
              <a:rPr lang="en-US" baseline="0" dirty="0" err="1" smtClean="0"/>
              <a:t>endotyping</a:t>
            </a:r>
            <a:r>
              <a:rPr lang="en-US" baseline="0" dirty="0" smtClean="0"/>
              <a:t> and develop opportunities for research (i.e. improve understanding of co-morbidities in severe asthma)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64D98D-4C2A-4708-85DD-E5A53BDBFA4D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485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-0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90800" y="2130425"/>
            <a:ext cx="5867400" cy="9175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744E5-5B7F-1A44-AE86-FE88976AC375}" type="datetime4">
              <a:rPr lang="en-US" smtClean="0"/>
              <a:pPr/>
              <a:t>October 1, 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356350"/>
            <a:ext cx="2133600" cy="3651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3F8C041-0C5D-2542-BA56-2F135B42574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2" descr="O:\MAC-SERVER\Jobs\CNM_Childrens_National_Medical_Center\12495-08_Collateral_Templates\PPT\Links\CN_Pr_Solid_3C-RGB_NEW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9300" y="188640"/>
            <a:ext cx="2044700" cy="874712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6744"/>
            <a:ext cx="6324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B8069-F4FB-4C4A-A299-D8D1A1D280E9}" type="datetime4">
              <a:rPr lang="en-US" smtClean="0"/>
              <a:pPr/>
              <a:t>October 1,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8C041-0C5D-2542-BA56-2F135B4257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7054885" y="1311275"/>
            <a:ext cx="2089116" cy="4454557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50B27-A021-2B4E-805B-7E679949307B}" type="datetime4">
              <a:rPr lang="en-US" smtClean="0"/>
              <a:pPr/>
              <a:t>October 1, 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8C041-0C5D-2542-BA56-2F135B425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44C42-742C-334B-9CCA-ECC4B683B798}" type="datetime4">
              <a:rPr lang="en-US" smtClean="0"/>
              <a:pPr/>
              <a:t>October 1,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8C041-0C5D-2542-BA56-2F135B425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BB874-C43C-4C1B-A670-320BF7D5FC7A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92B1B-ED4F-40A5-BCB0-DF8B3DB2B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903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itle-01.jpg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E72B34"/>
              </a:clrFrom>
              <a:clrTo>
                <a:srgbClr val="E72B34">
                  <a:alpha val="0"/>
                </a:srgbClr>
              </a:clrTo>
            </a:clrChange>
            <a:alphaModFix amt="8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93887"/>
            <a:ext cx="8229600" cy="1362075"/>
          </a:xfrm>
        </p:spPr>
        <p:txBody>
          <a:bodyPr anchor="t">
            <a:normAutofit/>
          </a:bodyPr>
          <a:lstStyle>
            <a:lvl1pPr algn="l">
              <a:defRPr sz="36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674687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rgbClr val="7F6C68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21982-4C85-D74A-B343-426C479BC70A}" type="datetime4">
              <a:rPr lang="en-US" smtClean="0"/>
              <a:pPr/>
              <a:t>October 1,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8C041-0C5D-2542-BA56-2F135B42574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2" descr="O:\MAC-SERVER\Jobs\CNM_Childrens_National_Medical_Center\12495-08_Collateral_Templates\PPT\Links\CN_Pr_Solid_3C-RGB_NEW.jpg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99300" y="5983288"/>
            <a:ext cx="2044700" cy="874712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O:\MAC-SERVER\Jobs\CNM_Childrens_National_Medical_Center\12495-08_Collateral_Templates\PPT\Links\CN_Red_DivBkg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171179"/>
            <a:ext cx="9144001" cy="532130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17638"/>
            <a:ext cx="8229600" cy="11430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D44A9-D422-3944-83CB-2C77CEC6E6D3}" type="datetime4">
              <a:rPr lang="en-US" smtClean="0"/>
              <a:pPr/>
              <a:t>October 1, 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8C041-0C5D-2542-BA56-2F135B42574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2" descr="O:\MAC-SERVER\Jobs\CNM_Childrens_National_Medical_Center\12495-08_Collateral_Templates\PPT\Links\CN_Pr_Solid_3C-RGB_NEW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9300" y="5983288"/>
            <a:ext cx="2044700" cy="874712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O:\MAC-SERVER\Jobs\CNM_Childrens_National_Medical_Center\12495-08_Collateral_Templates\PPT\Links\CN_Taupe_DivBkg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179343"/>
            <a:ext cx="9144001" cy="53213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17638"/>
            <a:ext cx="8229600" cy="11430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D17CF-2E60-5C43-A39B-116AF32F5574}" type="datetime4">
              <a:rPr lang="en-US" smtClean="0"/>
              <a:pPr/>
              <a:t>October 1, 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8C041-0C5D-2542-BA56-2F135B42574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2" descr="O:\MAC-SERVER\Jobs\CNM_Childrens_National_Medical_Center\12495-08_Collateral_Templates\PPT\Links\CN_Pr_Solid_3C-RGB_NEW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9300" y="5983288"/>
            <a:ext cx="2044700" cy="874712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B8069-F4FB-4C4A-A299-D8D1A1D280E9}" type="datetime4">
              <a:rPr lang="en-US" smtClean="0"/>
              <a:pPr/>
              <a:t>October 1,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8C041-0C5D-2542-BA56-2F135B425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5D87F-CC09-9346-812D-7966B6919BE7}" type="datetime4">
              <a:rPr lang="en-US" smtClean="0"/>
              <a:pPr/>
              <a:t>October 1,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8C041-0C5D-2542-BA56-2F135B425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D3EF1-CCF7-EA41-97FF-C0CE9D3F6FD4}" type="datetime4">
              <a:rPr lang="en-US" smtClean="0"/>
              <a:pPr/>
              <a:t>October 1, 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8C041-0C5D-2542-BA56-2F135B425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75820-01A4-FA45-B5CC-843AEFB83044}" type="datetime4">
              <a:rPr lang="en-US" smtClean="0"/>
              <a:pPr/>
              <a:t>October 1, 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8C041-0C5D-2542-BA56-2F135B425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366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D3EF1-CCF7-EA41-97FF-C0CE9D3F6FD4}" type="datetime4">
              <a:rPr lang="en-US" smtClean="0"/>
              <a:pPr/>
              <a:t>October 1, 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8C041-0C5D-2542-BA56-2F135B4257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0" y="1311275"/>
            <a:ext cx="9144000" cy="4454525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O:\MAC-SERVER\Jobs\CNM_Childrens_National_Medical_Center\12495-08_Collateral_Templates\PPT\Links\CN_Pr_Solid_3C-RGB_NEW.jpg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099300" y="5983288"/>
            <a:ext cx="2044700" cy="874712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orbel"/>
                <a:cs typeface="Corbel"/>
              </a:defRPr>
            </a:lvl1pPr>
          </a:lstStyle>
          <a:p>
            <a:fld id="{2E6FB912-7241-A94E-9456-8504F6FE9EA0}" type="datetime4">
              <a:rPr lang="en-US" smtClean="0"/>
              <a:pPr/>
              <a:t>October 1, 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0800" y="6356350"/>
            <a:ext cx="2209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Corbel"/>
                <a:cs typeface="Corbe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Corbel"/>
                <a:cs typeface="Corbel"/>
              </a:defRPr>
            </a:lvl1pPr>
          </a:lstStyle>
          <a:p>
            <a:fld id="{D3F8C041-0C5D-2542-BA56-2F135B42574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2" descr="O:\MAC-SERVER\Jobs\CNM_Childrens_National_Medical_Center\12495-08_Collateral_Templates\PPT\Links\CN_Color_bar.jpg"/>
          <p:cNvPicPr>
            <a:picLocks noChangeAspect="1" noChangeArrowheads="1"/>
          </p:cNvPicPr>
          <p:nvPr userDrawn="1"/>
        </p:nvPicPr>
        <p:blipFill>
          <a:blip r:embed="rId16"/>
          <a:srcRect/>
          <a:stretch>
            <a:fillRect/>
          </a:stretch>
        </p:blipFill>
        <p:spPr bwMode="auto">
          <a:xfrm>
            <a:off x="0" y="0"/>
            <a:ext cx="9144001" cy="17145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0" r:id="rId3"/>
    <p:sldLayoutId id="2147483661" r:id="rId4"/>
    <p:sldLayoutId id="2147483650" r:id="rId5"/>
    <p:sldLayoutId id="2147483652" r:id="rId6"/>
    <p:sldLayoutId id="2147483654" r:id="rId7"/>
    <p:sldLayoutId id="2147483655" r:id="rId8"/>
    <p:sldLayoutId id="2147483663" r:id="rId9"/>
    <p:sldLayoutId id="2147483664" r:id="rId10"/>
    <p:sldLayoutId id="2147483653" r:id="rId11"/>
    <p:sldLayoutId id="2147483656" r:id="rId12"/>
    <p:sldLayoutId id="2147483665" r:id="rId13"/>
  </p:sldLayoutIdLst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2800" b="0" i="0" kern="1200">
          <a:solidFill>
            <a:srgbClr val="FF0000"/>
          </a:solidFill>
          <a:latin typeface="Corbel"/>
          <a:ea typeface="+mj-ea"/>
          <a:cs typeface="Corbe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b="0" i="0" kern="1200">
          <a:solidFill>
            <a:schemeClr val="tx1"/>
          </a:solidFill>
          <a:latin typeface="Corbel"/>
          <a:ea typeface="+mn-ea"/>
          <a:cs typeface="Corbe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b="0" i="0" kern="1200">
          <a:solidFill>
            <a:schemeClr val="tx1"/>
          </a:solidFill>
          <a:latin typeface="Corbel"/>
          <a:ea typeface="+mn-ea"/>
          <a:cs typeface="Corbe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b="0" i="0" kern="1200">
          <a:solidFill>
            <a:schemeClr val="tx1"/>
          </a:solidFill>
          <a:latin typeface="Corbel"/>
          <a:ea typeface="+mn-ea"/>
          <a:cs typeface="Corbe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b="0" i="0" kern="1200">
          <a:solidFill>
            <a:schemeClr val="tx1"/>
          </a:solidFill>
          <a:latin typeface="Corbel"/>
          <a:ea typeface="+mn-ea"/>
          <a:cs typeface="Corbe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b="0" i="0" kern="1200">
          <a:solidFill>
            <a:schemeClr val="tx1"/>
          </a:solidFill>
          <a:latin typeface="Corbel"/>
          <a:ea typeface="+mn-ea"/>
          <a:cs typeface="Corbe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mailto:pulmasthma@childrensnational.org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MEDICAL MANAGEMENT OF </a:t>
            </a:r>
            <a:br>
              <a:rPr lang="en-US" dirty="0" smtClean="0"/>
            </a:br>
            <a:r>
              <a:rPr lang="en-US" dirty="0" smtClean="0"/>
              <a:t>SEVERE ASTHMA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body" idx="1"/>
          </p:nvPr>
        </p:nvSpPr>
        <p:spPr>
          <a:xfrm>
            <a:off x="457200" y="3670300"/>
            <a:ext cx="8229600" cy="2462486"/>
          </a:xfrm>
        </p:spPr>
        <p:txBody>
          <a:bodyPr>
            <a:normAutofit fontScale="92500"/>
          </a:bodyPr>
          <a:lstStyle/>
          <a:p>
            <a:pPr algn="ctr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Dinesh Pillai,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MD</a:t>
            </a:r>
          </a:p>
          <a:p>
            <a:pPr algn="ctr"/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Director, Severe Asthma Program</a:t>
            </a:r>
            <a:endParaRPr lang="en-US" sz="2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Division 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of Pulmonary and Sleep </a:t>
            </a: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Medicine</a:t>
            </a:r>
          </a:p>
          <a:p>
            <a:pPr algn="ctr"/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Children's 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National </a:t>
            </a: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Hospital</a:t>
            </a:r>
          </a:p>
          <a:p>
            <a:pPr algn="ctr"/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Associate 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Professor of Pediatrics and Genomics &amp; Precision Medicine</a:t>
            </a:r>
          </a:p>
          <a:p>
            <a:pPr algn="ctr"/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George Washington University School of Medicine and Health </a:t>
            </a: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Sciences</a:t>
            </a:r>
            <a:endParaRPr lang="en-US" sz="2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endParaRPr lang="en-US" sz="2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78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Addressing/Monitoring Asthma Symptoms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4836343"/>
              </p:ext>
            </p:extLst>
          </p:nvPr>
        </p:nvGraphicFramePr>
        <p:xfrm>
          <a:off x="152400" y="1371600"/>
          <a:ext cx="85344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12" name="Straight Arrow Connector 11"/>
          <p:cNvCxnSpPr/>
          <p:nvPr/>
        </p:nvCxnSpPr>
        <p:spPr>
          <a:xfrm>
            <a:off x="2133600" y="2286000"/>
            <a:ext cx="0" cy="4572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133600" y="4648200"/>
            <a:ext cx="0" cy="4572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ight Brace 17"/>
          <p:cNvSpPr/>
          <p:nvPr/>
        </p:nvSpPr>
        <p:spPr>
          <a:xfrm>
            <a:off x="4267200" y="1371600"/>
            <a:ext cx="457200" cy="4876800"/>
          </a:xfrm>
          <a:prstGeom prst="rightBrac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4876800" y="2895600"/>
            <a:ext cx="762000" cy="8382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4876800" y="3962400"/>
            <a:ext cx="762000" cy="9906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5867400" y="13716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/>
              <a:t>ASTHMA CONTROL</a:t>
            </a:r>
            <a:endParaRPr lang="en-US" b="1" u="sng" dirty="0"/>
          </a:p>
        </p:txBody>
      </p:sp>
      <p:sp>
        <p:nvSpPr>
          <p:cNvPr id="33" name="Rectangle 32"/>
          <p:cNvSpPr/>
          <p:nvPr/>
        </p:nvSpPr>
        <p:spPr>
          <a:xfrm>
            <a:off x="853039" y="6400800"/>
            <a:ext cx="6248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National Heart, Lung, and Blood Institute. Expert panel report 3</a:t>
            </a:r>
            <a:r>
              <a:rPr lang="en-US" sz="10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: guidelines </a:t>
            </a:r>
            <a:r>
              <a:rPr lang="en-US" sz="1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for the diagnosis and management of asthma—full report 2007. </a:t>
            </a:r>
            <a:r>
              <a:rPr lang="en-US" sz="10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www.nhlbi.nih.gov/guidelines/asthma/asthgdln.pdf</a:t>
            </a:r>
            <a:r>
              <a:rPr lang="en-US" sz="1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11160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100" dirty="0" smtClean="0"/>
              <a:t>Evaluate </a:t>
            </a:r>
            <a:r>
              <a:rPr lang="en-US" sz="3100" dirty="0" smtClean="0"/>
              <a:t>for Co-Morbid Conditions</a:t>
            </a:r>
            <a:endParaRPr lang="en-US" sz="31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7869673"/>
              </p:ext>
            </p:extLst>
          </p:nvPr>
        </p:nvGraphicFramePr>
        <p:xfrm>
          <a:off x="381000" y="1447800"/>
          <a:ext cx="8458200" cy="50213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24200"/>
                <a:gridCol w="5334000"/>
              </a:tblGrid>
              <a:tr h="43335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rbel" pitchFamily="34" charset="0"/>
                        </a:rPr>
                        <a:t>CONDITION</a:t>
                      </a:r>
                      <a:endParaRPr lang="en-US" dirty="0">
                        <a:latin typeface="Corbe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>
                          <a:latin typeface="Corbel" pitchFamily="34" charset="0"/>
                        </a:rPr>
                        <a:t>WHAT</a:t>
                      </a:r>
                      <a:r>
                        <a:rPr lang="en-US" baseline="0" smtClean="0">
                          <a:latin typeface="Corbel" pitchFamily="34" charset="0"/>
                        </a:rPr>
                        <a:t> TO CONSIDER</a:t>
                      </a:r>
                      <a:endParaRPr lang="en-US" dirty="0">
                        <a:latin typeface="Corbel" pitchFamily="34" charset="0"/>
                      </a:endParaRPr>
                    </a:p>
                  </a:txBody>
                  <a:tcPr anchor="ctr"/>
                </a:tc>
              </a:tr>
              <a:tr h="433357"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latin typeface="Corbel" pitchFamily="34" charset="0"/>
                        </a:rPr>
                        <a:t>Rhinosinusitis</a:t>
                      </a:r>
                      <a:r>
                        <a:rPr lang="en-US" b="1" dirty="0" smtClean="0">
                          <a:latin typeface="Corbel" pitchFamily="34" charset="0"/>
                        </a:rPr>
                        <a:t>/Nasal</a:t>
                      </a:r>
                      <a:r>
                        <a:rPr lang="en-US" b="1" baseline="0" dirty="0" smtClean="0">
                          <a:latin typeface="Corbel" pitchFamily="34" charset="0"/>
                        </a:rPr>
                        <a:t> Polyps</a:t>
                      </a:r>
                      <a:endParaRPr lang="en-US" b="1" dirty="0">
                        <a:latin typeface="Corbe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rbel" pitchFamily="34" charset="0"/>
                        </a:rPr>
                        <a:t>Exam</a:t>
                      </a:r>
                      <a:r>
                        <a:rPr lang="en-US" dirty="0" smtClean="0">
                          <a:latin typeface="Corbel" pitchFamily="34" charset="0"/>
                        </a:rPr>
                        <a:t>; Medical therapy;</a:t>
                      </a:r>
                      <a:r>
                        <a:rPr lang="en-US" baseline="0" dirty="0" smtClean="0">
                          <a:latin typeface="Corbel" pitchFamily="34" charset="0"/>
                        </a:rPr>
                        <a:t> </a:t>
                      </a:r>
                      <a:r>
                        <a:rPr lang="en-US" baseline="0" dirty="0" smtClean="0">
                          <a:latin typeface="Corbel" pitchFamily="34" charset="0"/>
                        </a:rPr>
                        <a:t>ENT/Allergy Referral</a:t>
                      </a:r>
                      <a:endParaRPr lang="en-US" dirty="0">
                        <a:latin typeface="Corbel" pitchFamily="34" charset="0"/>
                      </a:endParaRPr>
                    </a:p>
                  </a:txBody>
                  <a:tcPr anchor="ctr"/>
                </a:tc>
              </a:tr>
              <a:tr h="433357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orbel" pitchFamily="34" charset="0"/>
                        </a:rPr>
                        <a:t>Obesity</a:t>
                      </a:r>
                      <a:endParaRPr lang="en-US" b="1" dirty="0">
                        <a:latin typeface="Corbe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rbel" pitchFamily="34" charset="0"/>
                        </a:rPr>
                        <a:t>Address measures</a:t>
                      </a:r>
                      <a:r>
                        <a:rPr lang="en-US" baseline="0" dirty="0" smtClean="0">
                          <a:latin typeface="Corbel" pitchFamily="34" charset="0"/>
                        </a:rPr>
                        <a:t> for weight loss</a:t>
                      </a:r>
                      <a:endParaRPr lang="en-US" dirty="0">
                        <a:latin typeface="Corbel" pitchFamily="34" charset="0"/>
                      </a:endParaRPr>
                    </a:p>
                  </a:txBody>
                  <a:tcPr anchor="ctr"/>
                </a:tc>
              </a:tr>
              <a:tr h="433357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orbel" pitchFamily="34" charset="0"/>
                        </a:rPr>
                        <a:t>GE</a:t>
                      </a:r>
                      <a:r>
                        <a:rPr lang="en-US" b="1" baseline="0" dirty="0" smtClean="0">
                          <a:latin typeface="Corbel" pitchFamily="34" charset="0"/>
                        </a:rPr>
                        <a:t> Reflux</a:t>
                      </a:r>
                      <a:endParaRPr lang="en-US" b="1" dirty="0">
                        <a:latin typeface="Corbe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rbel" pitchFamily="34" charset="0"/>
                        </a:rPr>
                        <a:t>Treat</a:t>
                      </a:r>
                      <a:r>
                        <a:rPr lang="en-US" baseline="0" dirty="0" smtClean="0">
                          <a:latin typeface="Corbel" pitchFamily="34" charset="0"/>
                        </a:rPr>
                        <a:t> (H2 Blocker, PPI); Refer to GI</a:t>
                      </a:r>
                      <a:endParaRPr lang="en-US" dirty="0">
                        <a:latin typeface="Corbel" pitchFamily="34" charset="0"/>
                      </a:endParaRPr>
                    </a:p>
                  </a:txBody>
                  <a:tcPr anchor="ctr"/>
                </a:tc>
              </a:tr>
              <a:tr h="433357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orbel" pitchFamily="34" charset="0"/>
                        </a:rPr>
                        <a:t>ETS/Smoke</a:t>
                      </a:r>
                      <a:r>
                        <a:rPr lang="en-US" b="1" baseline="0" dirty="0" smtClean="0">
                          <a:latin typeface="Corbel" pitchFamily="34" charset="0"/>
                        </a:rPr>
                        <a:t> Exposure</a:t>
                      </a:r>
                      <a:endParaRPr lang="en-US" b="1" dirty="0">
                        <a:latin typeface="Corbe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rbel" pitchFamily="34" charset="0"/>
                        </a:rPr>
                        <a:t>Smoking cessation</a:t>
                      </a:r>
                      <a:endParaRPr lang="en-US" dirty="0">
                        <a:latin typeface="Corbel" pitchFamily="34" charset="0"/>
                      </a:endParaRPr>
                    </a:p>
                  </a:txBody>
                  <a:tcPr anchor="ctr"/>
                </a:tc>
              </a:tr>
              <a:tr h="433357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orbel" pitchFamily="34" charset="0"/>
                        </a:rPr>
                        <a:t>Obstructive Sleep Apnea</a:t>
                      </a:r>
                      <a:endParaRPr lang="en-US" b="1" dirty="0">
                        <a:latin typeface="Corbe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rbel" pitchFamily="34" charset="0"/>
                        </a:rPr>
                        <a:t>Medical therapy,</a:t>
                      </a:r>
                      <a:r>
                        <a:rPr lang="en-US" baseline="0" dirty="0" smtClean="0">
                          <a:latin typeface="Corbel" pitchFamily="34" charset="0"/>
                        </a:rPr>
                        <a:t> consider sleep study</a:t>
                      </a:r>
                      <a:endParaRPr lang="en-US" dirty="0">
                        <a:latin typeface="Corbel" pitchFamily="34" charset="0"/>
                      </a:endParaRPr>
                    </a:p>
                  </a:txBody>
                  <a:tcPr anchor="ctr"/>
                </a:tc>
              </a:tr>
              <a:tr h="433357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orbel" pitchFamily="34" charset="0"/>
                        </a:rPr>
                        <a:t>Hormonal</a:t>
                      </a:r>
                      <a:r>
                        <a:rPr lang="en-US" b="1" baseline="0" dirty="0" smtClean="0">
                          <a:latin typeface="Corbel" pitchFamily="34" charset="0"/>
                        </a:rPr>
                        <a:t> Influence</a:t>
                      </a:r>
                      <a:endParaRPr lang="en-US" b="1" dirty="0">
                        <a:latin typeface="Corbe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rbel" pitchFamily="34" charset="0"/>
                        </a:rPr>
                        <a:t>Premenstrual/menarche;</a:t>
                      </a:r>
                      <a:r>
                        <a:rPr lang="en-US" baseline="0" dirty="0" smtClean="0">
                          <a:latin typeface="Corbel" pitchFamily="34" charset="0"/>
                        </a:rPr>
                        <a:t> thyroid dysfunction</a:t>
                      </a:r>
                    </a:p>
                    <a:p>
                      <a:r>
                        <a:rPr lang="en-US" baseline="0" dirty="0" smtClean="0">
                          <a:latin typeface="Corbel" pitchFamily="34" charset="0"/>
                        </a:rPr>
                        <a:t>Refer to </a:t>
                      </a:r>
                      <a:r>
                        <a:rPr lang="en-US" baseline="0" dirty="0" err="1" smtClean="0">
                          <a:latin typeface="Corbel" pitchFamily="34" charset="0"/>
                        </a:rPr>
                        <a:t>Gyn</a:t>
                      </a:r>
                      <a:r>
                        <a:rPr lang="en-US" baseline="0" dirty="0" smtClean="0">
                          <a:latin typeface="Corbel" pitchFamily="34" charset="0"/>
                        </a:rPr>
                        <a:t>; send TFTs</a:t>
                      </a:r>
                      <a:endParaRPr lang="en-US" dirty="0">
                        <a:latin typeface="Corbel" pitchFamily="34" charset="0"/>
                      </a:endParaRPr>
                    </a:p>
                  </a:txBody>
                  <a:tcPr anchor="ctr"/>
                </a:tc>
              </a:tr>
              <a:tr h="433357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orbel" pitchFamily="34" charset="0"/>
                        </a:rPr>
                        <a:t>Vocal</a:t>
                      </a:r>
                      <a:r>
                        <a:rPr lang="en-US" b="1" baseline="0" dirty="0" smtClean="0">
                          <a:latin typeface="Corbel" pitchFamily="34" charset="0"/>
                        </a:rPr>
                        <a:t> Cord Dysfunction</a:t>
                      </a:r>
                      <a:endParaRPr lang="en-US" b="1" dirty="0">
                        <a:latin typeface="Corbe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rbel" pitchFamily="34" charset="0"/>
                        </a:rPr>
                        <a:t>?</a:t>
                      </a:r>
                      <a:r>
                        <a:rPr lang="en-US" dirty="0" err="1" smtClean="0">
                          <a:latin typeface="Corbel" pitchFamily="34" charset="0"/>
                        </a:rPr>
                        <a:t>Spirometry</a:t>
                      </a:r>
                      <a:r>
                        <a:rPr lang="en-US" dirty="0" smtClean="0">
                          <a:latin typeface="Corbel" pitchFamily="34" charset="0"/>
                        </a:rPr>
                        <a:t>;</a:t>
                      </a:r>
                      <a:r>
                        <a:rPr lang="en-US" baseline="0" dirty="0" smtClean="0">
                          <a:latin typeface="Corbel" pitchFamily="34" charset="0"/>
                        </a:rPr>
                        <a:t> ENT evaluation</a:t>
                      </a:r>
                      <a:endParaRPr lang="en-US" dirty="0">
                        <a:latin typeface="Corbel" pitchFamily="34" charset="0"/>
                      </a:endParaRPr>
                    </a:p>
                  </a:txBody>
                  <a:tcPr anchor="ctr"/>
                </a:tc>
              </a:tr>
              <a:tr h="433357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orbel" pitchFamily="34" charset="0"/>
                        </a:rPr>
                        <a:t>Medications</a:t>
                      </a:r>
                      <a:endParaRPr lang="en-US" b="1" dirty="0">
                        <a:latin typeface="Corbe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rbel" pitchFamily="34" charset="0"/>
                        </a:rPr>
                        <a:t>Aspirin, NSAIDs, </a:t>
                      </a:r>
                      <a:r>
                        <a:rPr lang="el-GR" dirty="0" smtClean="0">
                          <a:latin typeface="Corbel" pitchFamily="34" charset="0"/>
                        </a:rPr>
                        <a:t>β</a:t>
                      </a:r>
                      <a:r>
                        <a:rPr lang="en-US" dirty="0" smtClean="0">
                          <a:latin typeface="Corbel" pitchFamily="34" charset="0"/>
                        </a:rPr>
                        <a:t>-blockers,</a:t>
                      </a:r>
                      <a:r>
                        <a:rPr lang="en-US" baseline="0" dirty="0" smtClean="0">
                          <a:latin typeface="Corbel" pitchFamily="34" charset="0"/>
                        </a:rPr>
                        <a:t> ACE inhibitors</a:t>
                      </a:r>
                      <a:endParaRPr lang="en-US" dirty="0">
                        <a:latin typeface="Corbel" pitchFamily="34" charset="0"/>
                      </a:endParaRPr>
                    </a:p>
                  </a:txBody>
                  <a:tcPr anchor="ctr"/>
                </a:tc>
              </a:tr>
              <a:tr h="43335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latin typeface="Corbel" pitchFamily="34" charset="0"/>
                        </a:rPr>
                        <a:t>Psychological</a:t>
                      </a:r>
                      <a:r>
                        <a:rPr lang="en-US" b="1" baseline="0" dirty="0" smtClean="0">
                          <a:latin typeface="Corbel" pitchFamily="34" charset="0"/>
                        </a:rPr>
                        <a:t> Factors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baseline="0" dirty="0" smtClean="0">
                          <a:latin typeface="Corbel" pitchFamily="34" charset="0"/>
                        </a:rPr>
                        <a:t>  Hyperventilation Syndrome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baseline="0" dirty="0" smtClean="0">
                          <a:latin typeface="Corbel" pitchFamily="34" charset="0"/>
                        </a:rPr>
                        <a:t>  Anxiety, Depression</a:t>
                      </a:r>
                      <a:endParaRPr lang="en-US" b="0" dirty="0" smtClean="0">
                        <a:latin typeface="Corbe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Corbel" pitchFamily="34" charset="0"/>
                        </a:rPr>
                        <a:t>Refer to behavioral/psych specialist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8610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Stepping Up Asthma Therapy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9025253"/>
              </p:ext>
            </p:extLst>
          </p:nvPr>
        </p:nvGraphicFramePr>
        <p:xfrm>
          <a:off x="128744" y="1295400"/>
          <a:ext cx="8936428" cy="4627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1392"/>
                <a:gridCol w="1225099"/>
                <a:gridCol w="2125154"/>
                <a:gridCol w="1571132"/>
                <a:gridCol w="1763651"/>
              </a:tblGrid>
              <a:tr h="370840">
                <a:tc rowSpan="2"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dirty="0" smtClean="0">
                          <a:latin typeface="Corbel" panose="020B0503020204020204" pitchFamily="34" charset="0"/>
                        </a:rPr>
                        <a:t>MANAGEMENT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dirty="0" smtClean="0">
                          <a:latin typeface="Corbel" panose="020B0503020204020204" pitchFamily="34" charset="0"/>
                        </a:rPr>
                        <a:t>OPTION</a:t>
                      </a:r>
                      <a:endParaRPr lang="en-US" dirty="0">
                        <a:latin typeface="Corbel" panose="020B0503020204020204" pitchFamily="34" charset="0"/>
                      </a:endParaRPr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n-US" dirty="0" smtClean="0">
                          <a:latin typeface="Corbel" panose="020B0503020204020204" pitchFamily="34" charset="0"/>
                        </a:rPr>
                        <a:t>FACTORS</a:t>
                      </a:r>
                      <a:r>
                        <a:rPr lang="en-US" baseline="0" dirty="0" smtClean="0">
                          <a:latin typeface="Corbel" panose="020B0503020204020204" pitchFamily="34" charset="0"/>
                        </a:rPr>
                        <a:t> TO CONSIDER</a:t>
                      </a:r>
                      <a:endParaRPr lang="en-US" dirty="0">
                        <a:latin typeface="Corbel" panose="020B0503020204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b="1" dirty="0" smtClean="0">
                          <a:solidFill>
                            <a:schemeClr val="bg1"/>
                          </a:solidFill>
                          <a:latin typeface="Corbel" panose="020B0503020204020204" pitchFamily="34" charset="0"/>
                        </a:rPr>
                        <a:t>Age</a:t>
                      </a:r>
                      <a:endParaRPr lang="en-US" b="1" dirty="0">
                        <a:solidFill>
                          <a:schemeClr val="bg1"/>
                        </a:solidFill>
                        <a:latin typeface="Corbel" panose="020B0503020204020204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b="1" dirty="0" smtClean="0">
                          <a:solidFill>
                            <a:schemeClr val="bg1"/>
                          </a:solidFill>
                          <a:latin typeface="Corbel" panose="020B0503020204020204" pitchFamily="34" charset="0"/>
                        </a:rPr>
                        <a:t>Asthma Symptoms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b="1" dirty="0" smtClean="0">
                          <a:solidFill>
                            <a:schemeClr val="bg1"/>
                          </a:solidFill>
                          <a:latin typeface="Corbel" panose="020B0503020204020204" pitchFamily="34" charset="0"/>
                        </a:rPr>
                        <a:t>Co-Morbidity</a:t>
                      </a:r>
                      <a:endParaRPr lang="en-US" b="1" dirty="0">
                        <a:solidFill>
                          <a:schemeClr val="bg1"/>
                        </a:solidFill>
                        <a:latin typeface="Corbel" panose="020B0503020204020204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b="1" dirty="0" smtClean="0">
                          <a:solidFill>
                            <a:schemeClr val="bg1"/>
                          </a:solidFill>
                          <a:latin typeface="Corbel" panose="020B0503020204020204" pitchFamily="34" charset="0"/>
                        </a:rPr>
                        <a:t>Insurance</a:t>
                      </a:r>
                      <a:endParaRPr lang="en-US" b="1" dirty="0">
                        <a:solidFill>
                          <a:schemeClr val="bg1"/>
                        </a:solidFill>
                        <a:latin typeface="Corbel" panose="020B0503020204020204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b="1" dirty="0" smtClean="0">
                          <a:latin typeface="Corbel" panose="020B0503020204020204" pitchFamily="34" charset="0"/>
                        </a:rPr>
                        <a:t>Increase ICS</a:t>
                      </a:r>
                      <a:endParaRPr lang="en-US" b="1" dirty="0">
                        <a:latin typeface="Corbel" panose="020B05030202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dirty="0" smtClean="0">
                          <a:latin typeface="Corbel" panose="020B0503020204020204" pitchFamily="34" charset="0"/>
                        </a:rPr>
                        <a:t>Any Age</a:t>
                      </a:r>
                      <a:endParaRPr lang="en-US" dirty="0">
                        <a:latin typeface="Corbel" panose="020B05030202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dirty="0">
                        <a:latin typeface="Corbel" panose="020B05030202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dirty="0">
                        <a:latin typeface="Corbel" panose="020B05030202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dirty="0" smtClean="0">
                          <a:latin typeface="Corbel" panose="020B0503020204020204" pitchFamily="34" charset="0"/>
                        </a:rPr>
                        <a:t>Failed low dose ICS</a:t>
                      </a:r>
                      <a:endParaRPr lang="en-US" dirty="0">
                        <a:latin typeface="Corbel" panose="020B0503020204020204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b="1" dirty="0" smtClean="0">
                          <a:latin typeface="Corbel" panose="020B0503020204020204" pitchFamily="34" charset="0"/>
                        </a:rPr>
                        <a:t>Add LTRA</a:t>
                      </a:r>
                      <a:endParaRPr lang="en-US" b="1" dirty="0">
                        <a:latin typeface="Corbel" panose="020B05030202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dirty="0" smtClean="0">
                          <a:latin typeface="Corbel" panose="020B0503020204020204" pitchFamily="34" charset="0"/>
                        </a:rPr>
                        <a:t>&gt;1 </a:t>
                      </a:r>
                      <a:r>
                        <a:rPr lang="en-US" dirty="0" err="1" smtClean="0">
                          <a:latin typeface="Corbel" panose="020B0503020204020204" pitchFamily="34" charset="0"/>
                        </a:rPr>
                        <a:t>yr</a:t>
                      </a:r>
                      <a:endParaRPr lang="en-US" dirty="0">
                        <a:latin typeface="Corbel" panose="020B05030202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dirty="0" smtClean="0">
                          <a:latin typeface="Corbel" panose="020B0503020204020204" pitchFamily="34" charset="0"/>
                        </a:rPr>
                        <a:t>Activity 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dirty="0" smtClean="0">
                          <a:latin typeface="Corbel" panose="020B0503020204020204" pitchFamily="34" charset="0"/>
                        </a:rPr>
                        <a:t>Night</a:t>
                      </a:r>
                      <a:r>
                        <a:rPr lang="en-US" baseline="0" dirty="0" smtClean="0">
                          <a:latin typeface="Corbel" panose="020B0503020204020204" pitchFamily="34" charset="0"/>
                        </a:rPr>
                        <a:t> time</a:t>
                      </a:r>
                      <a:endParaRPr lang="en-US" dirty="0">
                        <a:latin typeface="Corbel" panose="020B05030202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dirty="0" smtClean="0">
                          <a:latin typeface="Corbel" panose="020B0503020204020204" pitchFamily="34" charset="0"/>
                        </a:rPr>
                        <a:t>Rhinitis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dirty="0" smtClean="0">
                          <a:latin typeface="Corbel" panose="020B0503020204020204" pitchFamily="34" charset="0"/>
                        </a:rPr>
                        <a:t>SDB/OSA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dirty="0" smtClean="0">
                          <a:latin typeface="Corbel" panose="020B0503020204020204" pitchFamily="34" charset="0"/>
                        </a:rPr>
                        <a:t>Failed ICS alone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dirty="0" smtClean="0">
                          <a:latin typeface="Corbel" panose="020B0503020204020204" pitchFamily="34" charset="0"/>
                        </a:rPr>
                        <a:t>+Rhinitis</a:t>
                      </a:r>
                      <a:endParaRPr lang="en-US" dirty="0">
                        <a:latin typeface="Corbel" panose="020B0503020204020204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b="1" dirty="0" smtClean="0">
                          <a:latin typeface="Corbel" panose="020B0503020204020204" pitchFamily="34" charset="0"/>
                        </a:rPr>
                        <a:t>Change to ICS/LABA</a:t>
                      </a:r>
                      <a:endParaRPr lang="en-US" b="1" dirty="0">
                        <a:latin typeface="Corbel" panose="020B05030202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u="sng" dirty="0" smtClean="0">
                          <a:latin typeface="Corbel" panose="020B0503020204020204" pitchFamily="34" charset="0"/>
                        </a:rPr>
                        <a:t>&gt;</a:t>
                      </a:r>
                      <a:r>
                        <a:rPr lang="en-US" dirty="0" smtClean="0">
                          <a:latin typeface="Corbel" panose="020B0503020204020204" pitchFamily="34" charset="0"/>
                        </a:rPr>
                        <a:t>8</a:t>
                      </a:r>
                      <a:r>
                        <a:rPr lang="en-US" baseline="0" dirty="0" smtClean="0">
                          <a:latin typeface="Corbel" panose="020B0503020204020204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Corbel" panose="020B0503020204020204" pitchFamily="34" charset="0"/>
                        </a:rPr>
                        <a:t>yr</a:t>
                      </a:r>
                      <a:endParaRPr lang="en-US" dirty="0">
                        <a:latin typeface="Corbel" panose="020B05030202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dirty="0" smtClean="0">
                          <a:latin typeface="Corbel" panose="020B0503020204020204" pitchFamily="34" charset="0"/>
                        </a:rPr>
                        <a:t>Frequent</a:t>
                      </a:r>
                      <a:r>
                        <a:rPr lang="en-US" baseline="0" dirty="0" smtClean="0">
                          <a:latin typeface="Corbel" panose="020B0503020204020204" pitchFamily="34" charset="0"/>
                        </a:rPr>
                        <a:t> 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baseline="0" dirty="0" smtClean="0">
                          <a:latin typeface="Corbel" panose="020B0503020204020204" pitchFamily="34" charset="0"/>
                        </a:rPr>
                        <a:t>albuterol use</a:t>
                      </a:r>
                      <a:endParaRPr lang="en-US" dirty="0">
                        <a:latin typeface="Corbel" panose="020B05030202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dirty="0">
                        <a:latin typeface="Corbel" panose="020B05030202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dirty="0" smtClean="0">
                          <a:latin typeface="Corbel" panose="020B0503020204020204" pitchFamily="34" charset="0"/>
                        </a:rPr>
                        <a:t>Failed ICS alone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dirty="0" smtClean="0">
                          <a:latin typeface="Corbel" panose="020B0503020204020204" pitchFamily="34" charset="0"/>
                        </a:rPr>
                        <a:t>Age restrictions</a:t>
                      </a:r>
                    </a:p>
                  </a:txBody>
                  <a:tcPr anchor="ctr"/>
                </a:tc>
              </a:tr>
              <a:tr h="655320">
                <a:tc gridSpan="5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b="1" dirty="0" smtClean="0">
                          <a:solidFill>
                            <a:srgbClr val="FF0000"/>
                          </a:solidFill>
                          <a:latin typeface="Corbel" panose="020B0503020204020204" pitchFamily="34" charset="0"/>
                        </a:rPr>
                        <a:t>Some</a:t>
                      </a:r>
                      <a:r>
                        <a:rPr lang="en-US" b="1" baseline="0" dirty="0" smtClean="0">
                          <a:solidFill>
                            <a:srgbClr val="FF0000"/>
                          </a:solidFill>
                          <a:latin typeface="Corbel" panose="020B0503020204020204" pitchFamily="34" charset="0"/>
                        </a:rPr>
                        <a:t> patients need combination of increase ICS, ICS/LABA and LTRA</a:t>
                      </a:r>
                      <a:endParaRPr lang="en-US" b="1" dirty="0">
                        <a:solidFill>
                          <a:srgbClr val="FF0000"/>
                        </a:solidFill>
                        <a:latin typeface="Corbel" panose="020B0503020204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dirty="0" smtClean="0"/>
                    </a:p>
                  </a:txBody>
                  <a:tcPr anchor="ctr"/>
                </a:tc>
              </a:tr>
              <a:tr h="370840">
                <a:tc gridSpan="5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Corbel" panose="020B0503020204020204" pitchFamily="34" charset="0"/>
                        </a:rPr>
                        <a:t>ICS: Inhaled corticosteroid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Corbel" panose="020B0503020204020204" pitchFamily="34" charset="0"/>
                        </a:rPr>
                        <a:t>LTRA: Leukotriene receptor</a:t>
                      </a:r>
                      <a:r>
                        <a:rPr lang="en-US" sz="1400" baseline="0" dirty="0" smtClean="0">
                          <a:latin typeface="Corbel" panose="020B0503020204020204" pitchFamily="34" charset="0"/>
                        </a:rPr>
                        <a:t> antagonist (i.e. </a:t>
                      </a:r>
                      <a:r>
                        <a:rPr lang="en-US" sz="1400" baseline="0" dirty="0" err="1" smtClean="0">
                          <a:latin typeface="Corbel" panose="020B0503020204020204" pitchFamily="34" charset="0"/>
                        </a:rPr>
                        <a:t>montelukast</a:t>
                      </a:r>
                      <a:r>
                        <a:rPr lang="en-US" sz="1400" baseline="0" dirty="0" smtClean="0">
                          <a:latin typeface="Corbel" panose="020B0503020204020204" pitchFamily="34" charset="0"/>
                        </a:rPr>
                        <a:t>)</a:t>
                      </a:r>
                      <a:endParaRPr lang="en-US" sz="1400" dirty="0" smtClean="0">
                        <a:latin typeface="Corbel" panose="020B0503020204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Corbel" panose="020B0503020204020204" pitchFamily="34" charset="0"/>
                        </a:rPr>
                        <a:t>LABA: Long acting</a:t>
                      </a:r>
                      <a:r>
                        <a:rPr lang="en-US" sz="1400" baseline="0" dirty="0" smtClean="0">
                          <a:latin typeface="Corbel" panose="020B0503020204020204" pitchFamily="34" charset="0"/>
                        </a:rPr>
                        <a:t> </a:t>
                      </a:r>
                      <a:r>
                        <a:rPr lang="el-GR" sz="1400" baseline="0" dirty="0" smtClean="0">
                          <a:latin typeface="Corbel" panose="020B0503020204020204" pitchFamily="34" charset="0"/>
                        </a:rPr>
                        <a:t>β</a:t>
                      </a:r>
                      <a:r>
                        <a:rPr lang="en-US" sz="1400" baseline="0" dirty="0" smtClean="0">
                          <a:latin typeface="Corbel" panose="020B0503020204020204" pitchFamily="34" charset="0"/>
                        </a:rPr>
                        <a:t>-agonist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Corbel" panose="020B0503020204020204" pitchFamily="34" charset="0"/>
                        </a:rPr>
                        <a:t>SDB:</a:t>
                      </a:r>
                      <a:r>
                        <a:rPr lang="en-US" sz="1400" baseline="0" dirty="0" smtClean="0">
                          <a:latin typeface="Corbel" panose="020B0503020204020204" pitchFamily="34" charset="0"/>
                        </a:rPr>
                        <a:t> Sleep disordered breathing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aseline="0" dirty="0" smtClean="0">
                          <a:latin typeface="Corbel" panose="020B0503020204020204" pitchFamily="34" charset="0"/>
                        </a:rPr>
                        <a:t>OSA: Obstructive sleep apnea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8157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Stepping Down Asthma Therapy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4586806"/>
              </p:ext>
            </p:extLst>
          </p:nvPr>
        </p:nvGraphicFramePr>
        <p:xfrm>
          <a:off x="346838" y="1143000"/>
          <a:ext cx="8490585" cy="475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5620"/>
                <a:gridCol w="2600642"/>
                <a:gridCol w="2568893"/>
                <a:gridCol w="1535430"/>
              </a:tblGrid>
              <a:tr h="370840">
                <a:tc rowSpan="2"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dirty="0" smtClean="0">
                          <a:latin typeface="Corbel" panose="020B0503020204020204" pitchFamily="34" charset="0"/>
                        </a:rPr>
                        <a:t>MANAGEMENT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dirty="0" smtClean="0">
                          <a:latin typeface="Corbel" panose="020B0503020204020204" pitchFamily="34" charset="0"/>
                        </a:rPr>
                        <a:t>CHANGE</a:t>
                      </a:r>
                      <a:endParaRPr lang="en-US" dirty="0">
                        <a:latin typeface="Corbel" panose="020B0503020204020204" pitchFamily="34" charset="0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n-US" dirty="0" smtClean="0">
                          <a:latin typeface="Corbel" panose="020B0503020204020204" pitchFamily="34" charset="0"/>
                        </a:rPr>
                        <a:t>FACTORS</a:t>
                      </a:r>
                      <a:r>
                        <a:rPr lang="en-US" baseline="0" dirty="0" smtClean="0">
                          <a:latin typeface="Corbel" panose="020B0503020204020204" pitchFamily="34" charset="0"/>
                        </a:rPr>
                        <a:t> TO CONSIDER</a:t>
                      </a:r>
                      <a:endParaRPr lang="en-US" dirty="0">
                        <a:latin typeface="Corbel" panose="020B0503020204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b="1" dirty="0" smtClean="0">
                          <a:solidFill>
                            <a:schemeClr val="bg1"/>
                          </a:solidFill>
                          <a:latin typeface="Corbel" panose="020B0503020204020204" pitchFamily="34" charset="0"/>
                        </a:rPr>
                        <a:t>Season</a:t>
                      </a:r>
                      <a:endParaRPr lang="en-US" b="1" dirty="0">
                        <a:solidFill>
                          <a:schemeClr val="bg1"/>
                        </a:solidFill>
                        <a:latin typeface="Corbel" panose="020B0503020204020204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b="1" dirty="0" smtClean="0">
                          <a:solidFill>
                            <a:schemeClr val="bg1"/>
                          </a:solidFill>
                          <a:latin typeface="Corbel" panose="020B0503020204020204" pitchFamily="34" charset="0"/>
                        </a:rPr>
                        <a:t>Asthma Symptoms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b="1" dirty="0" smtClean="0">
                          <a:solidFill>
                            <a:schemeClr val="bg1"/>
                          </a:solidFill>
                          <a:latin typeface="Corbel" panose="020B0503020204020204" pitchFamily="34" charset="0"/>
                        </a:rPr>
                        <a:t>Co-Morbidity</a:t>
                      </a:r>
                      <a:endParaRPr lang="en-US" b="1" dirty="0">
                        <a:solidFill>
                          <a:schemeClr val="bg1"/>
                        </a:solidFill>
                        <a:latin typeface="Corbel" panose="020B0503020204020204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b="1" dirty="0" smtClean="0">
                          <a:latin typeface="Corbel" panose="020B0503020204020204" pitchFamily="34" charset="0"/>
                        </a:rPr>
                        <a:t>Decrease ICS</a:t>
                      </a:r>
                      <a:endParaRPr lang="en-US" b="1" dirty="0">
                        <a:latin typeface="Corbel" panose="020B05030202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dirty="0" smtClean="0">
                          <a:latin typeface="Corbel" panose="020B0503020204020204" pitchFamily="34" charset="0"/>
                        </a:rPr>
                        <a:t>Summer</a:t>
                      </a:r>
                      <a:endParaRPr lang="en-US" dirty="0">
                        <a:latin typeface="Corbel" panose="020B05030202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dirty="0" smtClean="0">
                          <a:latin typeface="Corbel" panose="020B0503020204020204" pitchFamily="34" charset="0"/>
                        </a:rPr>
                        <a:t>Monitor Control</a:t>
                      </a:r>
                      <a:endParaRPr lang="en-US" dirty="0">
                        <a:latin typeface="Corbel" panose="020B05030202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dirty="0">
                        <a:latin typeface="Corbel" panose="020B0503020204020204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b="1" dirty="0" smtClean="0">
                          <a:latin typeface="Corbel" panose="020B0503020204020204" pitchFamily="34" charset="0"/>
                        </a:rPr>
                        <a:t>Hold</a:t>
                      </a:r>
                      <a:r>
                        <a:rPr lang="en-US" b="1" baseline="0" dirty="0" smtClean="0">
                          <a:latin typeface="Corbel" panose="020B0503020204020204" pitchFamily="34" charset="0"/>
                        </a:rPr>
                        <a:t> </a:t>
                      </a:r>
                      <a:r>
                        <a:rPr lang="en-US" b="1" dirty="0" smtClean="0">
                          <a:latin typeface="Corbel" panose="020B0503020204020204" pitchFamily="34" charset="0"/>
                        </a:rPr>
                        <a:t>LTRA</a:t>
                      </a:r>
                      <a:endParaRPr lang="en-US" b="1" dirty="0">
                        <a:latin typeface="Corbel" panose="020B05030202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dirty="0" smtClean="0">
                          <a:latin typeface="Corbel" panose="020B0503020204020204" pitchFamily="34" charset="0"/>
                        </a:rPr>
                        <a:t>Outside of allergy season</a:t>
                      </a:r>
                      <a:endParaRPr lang="en-US" dirty="0">
                        <a:latin typeface="Corbel" panose="020B05030202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US" dirty="0" smtClean="0">
                          <a:latin typeface="Corbel" panose="020B0503020204020204" pitchFamily="34" charset="0"/>
                        </a:rPr>
                        <a:t>Monitor:</a:t>
                      </a:r>
                    </a:p>
                    <a:p>
                      <a:pPr marL="285750" indent="-285750" algn="l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>
                          <a:latin typeface="Corbel" panose="020B0503020204020204" pitchFamily="34" charset="0"/>
                        </a:rPr>
                        <a:t>Activity symptoms</a:t>
                      </a:r>
                    </a:p>
                    <a:p>
                      <a:pPr marL="285750" indent="-285750" algn="l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>
                          <a:latin typeface="Corbel" panose="020B0503020204020204" pitchFamily="34" charset="0"/>
                        </a:rPr>
                        <a:t>Night</a:t>
                      </a:r>
                      <a:r>
                        <a:rPr lang="en-US" baseline="0" dirty="0" smtClean="0">
                          <a:latin typeface="Corbel" panose="020B0503020204020204" pitchFamily="34" charset="0"/>
                        </a:rPr>
                        <a:t> time symptoms</a:t>
                      </a:r>
                    </a:p>
                    <a:p>
                      <a:pPr marL="285750" indent="-285750" algn="l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>
                          <a:latin typeface="Corbel" panose="020B0503020204020204" pitchFamily="34" charset="0"/>
                        </a:rPr>
                        <a:t>Allergy Symptoms</a:t>
                      </a:r>
                      <a:endParaRPr lang="en-US" dirty="0">
                        <a:latin typeface="Corbel" panose="020B05030202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dirty="0" smtClean="0">
                          <a:latin typeface="Corbel" panose="020B0503020204020204" pitchFamily="34" charset="0"/>
                        </a:rPr>
                        <a:t>Rhinitis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dirty="0" smtClean="0">
                          <a:latin typeface="Corbel" panose="020B0503020204020204" pitchFamily="34" charset="0"/>
                        </a:rPr>
                        <a:t>SDB/OSA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b="1" dirty="0" smtClean="0">
                          <a:latin typeface="Corbel" panose="020B0503020204020204" pitchFamily="34" charset="0"/>
                        </a:rPr>
                        <a:t>ICS/LABA to 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b="1" dirty="0" smtClean="0">
                          <a:latin typeface="Corbel" panose="020B0503020204020204" pitchFamily="34" charset="0"/>
                        </a:rPr>
                        <a:t>ICS alone</a:t>
                      </a:r>
                      <a:endParaRPr lang="en-US" b="1" dirty="0">
                        <a:latin typeface="Corbel" panose="020B05030202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u="none" dirty="0" smtClean="0">
                          <a:latin typeface="Corbel" panose="020B0503020204020204" pitchFamily="34" charset="0"/>
                        </a:rPr>
                        <a:t>Summer or Winter</a:t>
                      </a:r>
                      <a:endParaRPr lang="en-US" u="none" dirty="0">
                        <a:latin typeface="Corbel" panose="020B05030202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US" dirty="0" smtClean="0">
                          <a:latin typeface="Corbel" panose="020B0503020204020204" pitchFamily="34" charset="0"/>
                        </a:rPr>
                        <a:t>Monitor:</a:t>
                      </a:r>
                    </a:p>
                    <a:p>
                      <a:pPr marL="285750" indent="-285750" algn="l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>
                          <a:latin typeface="Corbel" panose="020B0503020204020204" pitchFamily="34" charset="0"/>
                        </a:rPr>
                        <a:t>Albuterol</a:t>
                      </a:r>
                      <a:r>
                        <a:rPr lang="en-US" baseline="0" dirty="0" smtClean="0">
                          <a:latin typeface="Corbel" panose="020B0503020204020204" pitchFamily="34" charset="0"/>
                        </a:rPr>
                        <a:t> use</a:t>
                      </a:r>
                    </a:p>
                    <a:p>
                      <a:pPr marL="285750" indent="-285750" algn="l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>
                          <a:latin typeface="Corbel" panose="020B0503020204020204" pitchFamily="34" charset="0"/>
                        </a:rPr>
                        <a:t>Activity symptoms</a:t>
                      </a:r>
                      <a:endParaRPr lang="en-US" dirty="0">
                        <a:latin typeface="Corbel" panose="020B05030202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dirty="0">
                        <a:latin typeface="Corbel" panose="020B0503020204020204" pitchFamily="34" charset="0"/>
                      </a:endParaRPr>
                    </a:p>
                  </a:txBody>
                  <a:tcPr anchor="ctr"/>
                </a:tc>
              </a:tr>
              <a:tr h="370840"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Corbel" panose="020B0503020204020204" pitchFamily="34" charset="0"/>
                        </a:rPr>
                        <a:t>ICS: Inhaled corticosteroid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Corbel" panose="020B0503020204020204" pitchFamily="34" charset="0"/>
                        </a:rPr>
                        <a:t>LTRA: Leukotriene receptor</a:t>
                      </a:r>
                      <a:r>
                        <a:rPr lang="en-US" sz="1400" baseline="0" dirty="0" smtClean="0">
                          <a:latin typeface="Corbel" panose="020B0503020204020204" pitchFamily="34" charset="0"/>
                        </a:rPr>
                        <a:t> antagonist (i.e. </a:t>
                      </a:r>
                      <a:r>
                        <a:rPr lang="en-US" sz="1400" baseline="0" dirty="0" err="1" smtClean="0">
                          <a:latin typeface="Corbel" panose="020B0503020204020204" pitchFamily="34" charset="0"/>
                        </a:rPr>
                        <a:t>montelukast</a:t>
                      </a:r>
                      <a:r>
                        <a:rPr lang="en-US" sz="1400" baseline="0" dirty="0" smtClean="0">
                          <a:latin typeface="Corbel" panose="020B0503020204020204" pitchFamily="34" charset="0"/>
                        </a:rPr>
                        <a:t>)</a:t>
                      </a:r>
                      <a:endParaRPr lang="en-US" sz="1400" dirty="0" smtClean="0">
                        <a:latin typeface="Corbel" panose="020B0503020204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Corbel" panose="020B0503020204020204" pitchFamily="34" charset="0"/>
                        </a:rPr>
                        <a:t>LABA: Long acting</a:t>
                      </a:r>
                      <a:r>
                        <a:rPr lang="en-US" sz="1400" baseline="0" dirty="0" smtClean="0">
                          <a:latin typeface="Corbel" panose="020B0503020204020204" pitchFamily="34" charset="0"/>
                        </a:rPr>
                        <a:t> </a:t>
                      </a:r>
                      <a:r>
                        <a:rPr lang="el-GR" sz="1400" baseline="0" dirty="0" smtClean="0">
                          <a:latin typeface="Corbel" panose="020B0503020204020204" pitchFamily="34" charset="0"/>
                        </a:rPr>
                        <a:t>β</a:t>
                      </a:r>
                      <a:r>
                        <a:rPr lang="en-US" sz="1400" baseline="0" dirty="0" smtClean="0">
                          <a:latin typeface="Corbel" panose="020B0503020204020204" pitchFamily="34" charset="0"/>
                        </a:rPr>
                        <a:t>-agonist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Corbel" panose="020B0503020204020204" pitchFamily="34" charset="0"/>
                        </a:rPr>
                        <a:t>SDB:</a:t>
                      </a:r>
                      <a:r>
                        <a:rPr lang="en-US" sz="1400" baseline="0" dirty="0" smtClean="0">
                          <a:latin typeface="Corbel" panose="020B0503020204020204" pitchFamily="34" charset="0"/>
                        </a:rPr>
                        <a:t> Sleep disordered breathing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aseline="0" dirty="0" smtClean="0">
                          <a:latin typeface="Corbel" panose="020B0503020204020204" pitchFamily="34" charset="0"/>
                        </a:rPr>
                        <a:t>OSA: Obstructive sleep apnea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1250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Testing to consider </a:t>
            </a:r>
            <a:r>
              <a:rPr lang="en-US" dirty="0" smtClean="0"/>
              <a:t>p</a:t>
            </a:r>
            <a:r>
              <a:rPr lang="en-US" dirty="0" smtClean="0"/>
              <a:t>rior </a:t>
            </a:r>
            <a:r>
              <a:rPr lang="en-US" dirty="0"/>
              <a:t>to </a:t>
            </a:r>
            <a:r>
              <a:rPr lang="en-US" dirty="0" smtClean="0"/>
              <a:t>referral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4540469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Evaluate TH2 mediated disease </a:t>
            </a:r>
          </a:p>
          <a:p>
            <a:pPr lvl="1"/>
            <a:r>
              <a:rPr lang="en-US" dirty="0" smtClean="0"/>
              <a:t>CBC w/ differential</a:t>
            </a:r>
          </a:p>
          <a:p>
            <a:pPr lvl="1"/>
            <a:r>
              <a:rPr lang="en-US" dirty="0" smtClean="0"/>
              <a:t>Total </a:t>
            </a:r>
            <a:r>
              <a:rPr lang="en-US" dirty="0" err="1" smtClean="0"/>
              <a:t>IgE</a:t>
            </a:r>
            <a:endParaRPr lang="en-US" dirty="0" smtClean="0"/>
          </a:p>
          <a:p>
            <a:pPr lvl="2"/>
            <a:r>
              <a:rPr lang="en-US" dirty="0" smtClean="0"/>
              <a:t>Allergy evaluation?</a:t>
            </a:r>
            <a:endParaRPr lang="en-US" dirty="0"/>
          </a:p>
          <a:p>
            <a:pPr lvl="2"/>
            <a:r>
              <a:rPr lang="en-US" dirty="0" smtClean="0"/>
              <a:t>Long term treatment?</a:t>
            </a:r>
          </a:p>
          <a:p>
            <a:pPr lvl="1"/>
            <a:r>
              <a:rPr lang="en-US" dirty="0" smtClean="0"/>
              <a:t>25-OH Vitamin D</a:t>
            </a:r>
          </a:p>
          <a:p>
            <a:pPr lvl="2"/>
            <a:r>
              <a:rPr lang="en-US" dirty="0" smtClean="0"/>
              <a:t>Disease modifier</a:t>
            </a:r>
          </a:p>
          <a:p>
            <a:pPr lvl="2"/>
            <a:r>
              <a:rPr lang="en-US" dirty="0" smtClean="0"/>
              <a:t>Easy to treat</a:t>
            </a:r>
          </a:p>
          <a:p>
            <a:pPr lvl="2"/>
            <a:r>
              <a:rPr lang="en-US" dirty="0" smtClean="0"/>
              <a:t>2000 IU </a:t>
            </a:r>
            <a:r>
              <a:rPr lang="en-US" dirty="0" smtClean="0"/>
              <a:t>daily</a:t>
            </a:r>
          </a:p>
          <a:p>
            <a:pPr lvl="2"/>
            <a:endParaRPr lang="en-US" dirty="0" smtClean="0"/>
          </a:p>
          <a:p>
            <a:r>
              <a:rPr lang="en-US" dirty="0"/>
              <a:t>2 view Chest X-Ray</a:t>
            </a:r>
          </a:p>
          <a:p>
            <a:pPr lvl="1"/>
            <a:r>
              <a:rPr lang="en-US" dirty="0"/>
              <a:t>Basic screening of anatomy</a:t>
            </a:r>
          </a:p>
          <a:p>
            <a:pPr lvl="1"/>
            <a:r>
              <a:rPr lang="en-US" dirty="0"/>
              <a:t>Saves time if considering other exams</a:t>
            </a:r>
          </a:p>
          <a:p>
            <a:pPr lvl="1"/>
            <a:r>
              <a:rPr lang="en-US" dirty="0"/>
              <a:t>May help decide next steps</a:t>
            </a:r>
          </a:p>
          <a:p>
            <a:pPr lvl="1"/>
            <a:endParaRPr lang="en-US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B8069-F4FB-4C4A-A299-D8D1A1D280E9}" type="datetime4">
              <a:rPr lang="en-US" smtClean="0"/>
              <a:pPr/>
              <a:t>October 1, 2019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3599" y="1014390"/>
            <a:ext cx="2433009" cy="2628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3598" y="3675622"/>
            <a:ext cx="2433009" cy="2762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7327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Summary: When to Refer to </a:t>
            </a:r>
            <a:r>
              <a:rPr lang="en-US" dirty="0"/>
              <a:t>an Asthma </a:t>
            </a:r>
            <a:r>
              <a:rPr lang="en-US" dirty="0" smtClean="0"/>
              <a:t>Specialist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45476"/>
            <a:ext cx="4038600" cy="4880687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Step 4 care or higher </a:t>
            </a:r>
          </a:p>
          <a:p>
            <a:pPr lvl="1"/>
            <a:r>
              <a:rPr lang="en-US" dirty="0"/>
              <a:t>(step 3 for children 0–4 years of age)</a:t>
            </a:r>
          </a:p>
          <a:p>
            <a:pPr lvl="1"/>
            <a:r>
              <a:rPr lang="en-US" dirty="0"/>
              <a:t>Consider referral if patient requires step 3 care (step 2 for children 0–4 years of age</a:t>
            </a:r>
            <a:r>
              <a:rPr lang="en-US" dirty="0" smtClean="0"/>
              <a:t>)</a:t>
            </a:r>
          </a:p>
          <a:p>
            <a:pPr lvl="1"/>
            <a:endParaRPr lang="en-US" dirty="0"/>
          </a:p>
          <a:p>
            <a:r>
              <a:rPr lang="en-US" dirty="0"/>
              <a:t>Not meeting therapeutic goals</a:t>
            </a:r>
          </a:p>
          <a:p>
            <a:pPr lvl="1"/>
            <a:r>
              <a:rPr lang="en-US" dirty="0"/>
              <a:t>After 3–6 months of </a:t>
            </a:r>
            <a:r>
              <a:rPr lang="en-US" dirty="0" smtClean="0"/>
              <a:t>treatment</a:t>
            </a:r>
          </a:p>
          <a:p>
            <a:pPr lvl="1"/>
            <a:endParaRPr lang="en-US" dirty="0"/>
          </a:p>
          <a:p>
            <a:r>
              <a:rPr lang="en-US" dirty="0"/>
              <a:t>Unresponsive to therapy</a:t>
            </a:r>
          </a:p>
          <a:p>
            <a:pPr lvl="1"/>
            <a:endParaRPr lang="en-US" dirty="0" smtClean="0"/>
          </a:p>
          <a:p>
            <a:r>
              <a:rPr lang="en-US" dirty="0"/>
              <a:t>Life-threatening asthma exacerbation</a:t>
            </a:r>
          </a:p>
          <a:p>
            <a:pPr lvl="1"/>
            <a:endParaRPr lang="en-US" dirty="0"/>
          </a:p>
          <a:p>
            <a:r>
              <a:rPr lang="en-US" dirty="0"/>
              <a:t>&gt;2 oral corticosteroids in 1 year</a:t>
            </a:r>
          </a:p>
          <a:p>
            <a:pPr lvl="1"/>
            <a:endParaRPr lang="en-US" dirty="0"/>
          </a:p>
          <a:p>
            <a:r>
              <a:rPr lang="en-US" dirty="0"/>
              <a:t>Exacerbation requiring hospitalization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45476"/>
            <a:ext cx="4038600" cy="4880687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Additional diagnostic testing </a:t>
            </a:r>
          </a:p>
          <a:p>
            <a:pPr lvl="1"/>
            <a:r>
              <a:rPr lang="en-US" dirty="0"/>
              <a:t>Allergy skin testing</a:t>
            </a:r>
          </a:p>
          <a:p>
            <a:pPr lvl="1"/>
            <a:r>
              <a:rPr lang="en-US" dirty="0"/>
              <a:t>PFTs</a:t>
            </a:r>
          </a:p>
          <a:p>
            <a:pPr lvl="1"/>
            <a:r>
              <a:rPr lang="en-US" dirty="0" err="1" smtClean="0"/>
              <a:t>Laryngorhinoscopy</a:t>
            </a:r>
            <a:endParaRPr lang="en-US" dirty="0"/>
          </a:p>
          <a:p>
            <a:pPr lvl="1"/>
            <a:r>
              <a:rPr lang="en-US" dirty="0"/>
              <a:t>Bronchoscopy</a:t>
            </a:r>
          </a:p>
          <a:p>
            <a:pPr lvl="1"/>
            <a:endParaRPr lang="en-US" dirty="0"/>
          </a:p>
          <a:p>
            <a:r>
              <a:rPr lang="en-US" dirty="0"/>
              <a:t>Other conditions complicate asthma or its diagnosis </a:t>
            </a:r>
          </a:p>
          <a:p>
            <a:pPr lvl="1"/>
            <a:r>
              <a:rPr lang="en-US" dirty="0"/>
              <a:t>Sinusitis, nasal polyps, aspergillosis, severe rhinitis, VCD, GERD, </a:t>
            </a:r>
            <a:r>
              <a:rPr lang="en-US" dirty="0" smtClean="0"/>
              <a:t>COPD</a:t>
            </a:r>
          </a:p>
          <a:p>
            <a:pPr lvl="1"/>
            <a:endParaRPr lang="en-US" dirty="0"/>
          </a:p>
          <a:p>
            <a:r>
              <a:rPr lang="en-US" dirty="0" smtClean="0"/>
              <a:t>Considering immunotherapy</a:t>
            </a:r>
          </a:p>
          <a:p>
            <a:pPr lvl="1"/>
            <a:endParaRPr lang="en-US" dirty="0"/>
          </a:p>
          <a:p>
            <a:r>
              <a:rPr lang="en-US" dirty="0" smtClean="0"/>
              <a:t>Signs </a:t>
            </a:r>
            <a:r>
              <a:rPr lang="en-US" dirty="0"/>
              <a:t>and symptoms atypical or problems in differential diagnosis</a:t>
            </a:r>
          </a:p>
          <a:p>
            <a:pPr lvl="1"/>
            <a:endParaRPr lang="en-US" dirty="0"/>
          </a:p>
          <a:p>
            <a:r>
              <a:rPr lang="en-US" dirty="0"/>
              <a:t>Additional education and guidance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145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62"/>
          </a:xfrm>
        </p:spPr>
        <p:txBody>
          <a:bodyPr>
            <a:normAutofit fontScale="90000"/>
          </a:bodyPr>
          <a:lstStyle/>
          <a:p>
            <a:r>
              <a:rPr lang="en-US" sz="3600" b="1" dirty="0"/>
              <a:t>Asthma CARE </a:t>
            </a:r>
            <a:r>
              <a:rPr lang="en-US" sz="3600" b="1" dirty="0" smtClean="0"/>
              <a:t>Program</a:t>
            </a:r>
            <a:br>
              <a:rPr lang="en-US" sz="3600" b="1" dirty="0" smtClean="0"/>
            </a:br>
            <a:r>
              <a:rPr lang="en-US" sz="3100" b="1" dirty="0"/>
              <a:t>(</a:t>
            </a:r>
            <a:r>
              <a:rPr lang="en-US" sz="3100" b="1" u="sng" dirty="0"/>
              <a:t>C</a:t>
            </a:r>
            <a:r>
              <a:rPr lang="en-US" sz="3100" b="1" dirty="0"/>
              <a:t>omprehensive </a:t>
            </a:r>
            <a:r>
              <a:rPr lang="en-US" sz="3100" b="1" u="sng" dirty="0"/>
              <a:t>A</a:t>
            </a:r>
            <a:r>
              <a:rPr lang="en-US" sz="3100" b="1" dirty="0"/>
              <a:t>irway and </a:t>
            </a:r>
            <a:r>
              <a:rPr lang="en-US" sz="3100" b="1" u="sng" dirty="0"/>
              <a:t>R</a:t>
            </a:r>
            <a:r>
              <a:rPr lang="en-US" sz="3100" b="1" dirty="0"/>
              <a:t>espiratory </a:t>
            </a:r>
            <a:r>
              <a:rPr lang="en-US" sz="3100" b="1" u="sng" dirty="0"/>
              <a:t>E</a:t>
            </a:r>
            <a:r>
              <a:rPr lang="en-US" sz="3100" b="1" dirty="0"/>
              <a:t>valuation)</a:t>
            </a: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2400" dirty="0" smtClean="0"/>
              <a:t>Severe Asthma Program (Pulmonary &amp; Sleep Medicine)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137064" y="1836676"/>
            <a:ext cx="4724400" cy="2514599"/>
            <a:chOff x="2137064" y="2057400"/>
            <a:chExt cx="4724400" cy="2514599"/>
          </a:xfrm>
        </p:grpSpPr>
        <p:sp>
          <p:nvSpPr>
            <p:cNvPr id="5" name="Rectangle 4"/>
            <p:cNvSpPr/>
            <p:nvPr/>
          </p:nvSpPr>
          <p:spPr>
            <a:xfrm>
              <a:off x="2137064" y="2057400"/>
              <a:ext cx="2362200" cy="1233055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Corbel" panose="020B0503020204020204" pitchFamily="34" charset="0"/>
                </a:rPr>
                <a:t>Severe Asthma Clinic</a:t>
              </a:r>
            </a:p>
            <a:p>
              <a:pPr algn="ctr"/>
              <a:endParaRPr lang="en-US" b="1" dirty="0">
                <a:latin typeface="Corbel" panose="020B0503020204020204" pitchFamily="34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2137064" y="3290454"/>
              <a:ext cx="2362200" cy="1281545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 smtClean="0">
                <a:latin typeface="Corbel" panose="020B0503020204020204" pitchFamily="34" charset="0"/>
              </a:endParaRPr>
            </a:p>
            <a:p>
              <a:pPr algn="ctr"/>
              <a:r>
                <a:rPr lang="en-US" b="1" dirty="0" smtClean="0">
                  <a:latin typeface="Corbel" panose="020B0503020204020204" pitchFamily="34" charset="0"/>
                </a:rPr>
                <a:t>Research</a:t>
              </a:r>
              <a:endParaRPr lang="en-US" b="1" dirty="0">
                <a:latin typeface="Corbel" panose="020B0503020204020204" pitchFamily="34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4499264" y="2057400"/>
              <a:ext cx="2362200" cy="1233055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Corbel" panose="020B0503020204020204" pitchFamily="34" charset="0"/>
                </a:rPr>
                <a:t>Education</a:t>
              </a:r>
            </a:p>
            <a:p>
              <a:pPr algn="ctr"/>
              <a:endParaRPr lang="en-US" b="1" dirty="0">
                <a:latin typeface="Corbel" panose="020B0503020204020204" pitchFamily="34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4499264" y="3290454"/>
              <a:ext cx="2362200" cy="1281545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 smtClean="0">
                <a:latin typeface="Corbel" panose="020B0503020204020204" pitchFamily="34" charset="0"/>
              </a:endParaRPr>
            </a:p>
            <a:p>
              <a:pPr algn="ctr"/>
              <a:r>
                <a:rPr lang="en-US" b="1" dirty="0" smtClean="0">
                  <a:latin typeface="Corbel" panose="020B0503020204020204" pitchFamily="34" charset="0"/>
                </a:rPr>
                <a:t>Community </a:t>
              </a:r>
            </a:p>
            <a:p>
              <a:pPr algn="ctr"/>
              <a:r>
                <a:rPr lang="en-US" b="1" dirty="0" smtClean="0">
                  <a:latin typeface="Corbel" panose="020B0503020204020204" pitchFamily="34" charset="0"/>
                </a:rPr>
                <a:t>Outreach</a:t>
              </a:r>
              <a:endParaRPr lang="en-US" b="1" dirty="0">
                <a:latin typeface="Corbel" panose="020B0503020204020204" pitchFamily="34" charset="0"/>
              </a:endParaRPr>
            </a:p>
          </p:txBody>
        </p:sp>
        <p:sp>
          <p:nvSpPr>
            <p:cNvPr id="4" name="Oval 3"/>
            <p:cNvSpPr/>
            <p:nvPr/>
          </p:nvSpPr>
          <p:spPr>
            <a:xfrm>
              <a:off x="3352800" y="2784764"/>
              <a:ext cx="2362200" cy="1066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Corbel" panose="020B0503020204020204" pitchFamily="34" charset="0"/>
                </a:rPr>
                <a:t>Asthma CARE Program</a:t>
              </a:r>
              <a:endParaRPr lang="en-US" b="1" dirty="0">
                <a:latin typeface="Corbel" panose="020B0503020204020204" pitchFamily="34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38675" y="4497550"/>
            <a:ext cx="57522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rbel" panose="020B0503020204020204" pitchFamily="34" charset="0"/>
              </a:rPr>
              <a:t>Director: Dinesh Pillai, MD</a:t>
            </a:r>
          </a:p>
          <a:p>
            <a:r>
              <a:rPr lang="en-US" dirty="0">
                <a:latin typeface="Corbel" panose="020B0503020204020204" pitchFamily="34" charset="0"/>
              </a:rPr>
              <a:t>Program Coordinator: Meagan Gatti, NP, AE-C</a:t>
            </a:r>
          </a:p>
          <a:p>
            <a:r>
              <a:rPr lang="en-US" dirty="0" smtClean="0">
                <a:latin typeface="Corbel" panose="020B0503020204020204" pitchFamily="34" charset="0"/>
              </a:rPr>
              <a:t>Clinic </a:t>
            </a:r>
            <a:r>
              <a:rPr lang="en-US" dirty="0" smtClean="0">
                <a:latin typeface="Corbel" panose="020B0503020204020204" pitchFamily="34" charset="0"/>
              </a:rPr>
              <a:t>Coordinator: Noa </a:t>
            </a:r>
            <a:r>
              <a:rPr lang="en-US" dirty="0" smtClean="0">
                <a:latin typeface="Corbel" panose="020B0503020204020204" pitchFamily="34" charset="0"/>
              </a:rPr>
              <a:t>Weinstein</a:t>
            </a:r>
            <a:endParaRPr lang="en-US" dirty="0" smtClean="0">
              <a:latin typeface="Corbel" panose="020B0503020204020204" pitchFamily="34" charset="0"/>
            </a:endParaRPr>
          </a:p>
          <a:p>
            <a:r>
              <a:rPr lang="en-US" b="1" dirty="0" smtClean="0">
                <a:latin typeface="Corbel" panose="020B0503020204020204" pitchFamily="34" charset="0"/>
              </a:rPr>
              <a:t>Referrals</a:t>
            </a:r>
            <a:r>
              <a:rPr lang="en-US" b="1" dirty="0" smtClean="0">
                <a:latin typeface="Corbel" panose="020B0503020204020204" pitchFamily="34" charset="0"/>
              </a:rPr>
              <a:t>: </a:t>
            </a:r>
            <a:r>
              <a:rPr lang="en-US" b="1" dirty="0" smtClean="0">
                <a:latin typeface="Corbel" panose="020B0503020204020204" pitchFamily="34" charset="0"/>
                <a:hlinkClick r:id="rId2"/>
              </a:rPr>
              <a:t>pulmasthma@childrensnational.org</a:t>
            </a:r>
            <a:endParaRPr lang="en-US" b="1" dirty="0" smtClean="0">
              <a:latin typeface="Corbel" panose="020B0503020204020204" pitchFamily="34" charset="0"/>
            </a:endParaRPr>
          </a:p>
          <a:p>
            <a:endParaRPr lang="en-US" b="1" dirty="0" smtClean="0">
              <a:latin typeface="Corbel" panose="020B0503020204020204" pitchFamily="34" charset="0"/>
            </a:endParaRPr>
          </a:p>
          <a:p>
            <a:endParaRPr lang="en-US" b="1" dirty="0">
              <a:latin typeface="Corbel" panose="020B0503020204020204" pitchFamily="34" charset="0"/>
            </a:endParaRPr>
          </a:p>
          <a:p>
            <a:endParaRPr lang="en-US" b="1" dirty="0">
              <a:latin typeface="Corbel" panose="020B0503020204020204" pitchFamily="34" charset="0"/>
            </a:endParaRPr>
          </a:p>
          <a:p>
            <a:r>
              <a:rPr lang="en-US" dirty="0" smtClean="0">
                <a:latin typeface="Corbel" panose="020B0503020204020204" pitchFamily="34" charset="0"/>
              </a:rPr>
              <a:t>Funding</a:t>
            </a:r>
            <a:r>
              <a:rPr lang="en-US" dirty="0">
                <a:latin typeface="Corbel" panose="020B0503020204020204" pitchFamily="34" charset="0"/>
              </a:rPr>
              <a:t>: Goldwin Foundation, U01 NIH/NIBIB Grant, </a:t>
            </a:r>
            <a:r>
              <a:rPr lang="en-US" dirty="0" smtClean="0">
                <a:latin typeface="Corbel" panose="020B0503020204020204" pitchFamily="34" charset="0"/>
              </a:rPr>
              <a:t>DOH</a:t>
            </a: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49932" y="4508931"/>
            <a:ext cx="37837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rbel" panose="020B0503020204020204" pitchFamily="34" charset="0"/>
              </a:rPr>
              <a:t>Allergist: Will Sheehan, MD</a:t>
            </a:r>
          </a:p>
          <a:p>
            <a:r>
              <a:rPr lang="en-US" sz="1600" dirty="0" smtClean="0">
                <a:latin typeface="Corbel" panose="020B0503020204020204" pitchFamily="34" charset="0"/>
              </a:rPr>
              <a:t>Behavioral Psych: Casey Lawless, PhD</a:t>
            </a:r>
          </a:p>
          <a:p>
            <a:r>
              <a:rPr lang="en-US" sz="1600" dirty="0" smtClean="0">
                <a:latin typeface="Corbel" panose="020B0503020204020204" pitchFamily="34" charset="0"/>
              </a:rPr>
              <a:t>Social Work: Shaina Alvarez, MSW, LGSW</a:t>
            </a:r>
          </a:p>
          <a:p>
            <a:r>
              <a:rPr lang="en-US" sz="1600" dirty="0" smtClean="0">
                <a:latin typeface="Corbel" panose="020B0503020204020204" pitchFamily="34" charset="0"/>
              </a:rPr>
              <a:t>Dedicated RT, RN staff</a:t>
            </a:r>
          </a:p>
          <a:p>
            <a:r>
              <a:rPr lang="en-US" sz="1600" i="1" dirty="0" smtClean="0">
                <a:latin typeface="Corbel" panose="020B0503020204020204" pitchFamily="34" charset="0"/>
              </a:rPr>
              <a:t>Nutrition</a:t>
            </a:r>
            <a:endParaRPr lang="en-US" sz="1600" i="1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7801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7959342"/>
              </p:ext>
            </p:extLst>
          </p:nvPr>
        </p:nvGraphicFramePr>
        <p:xfrm>
          <a:off x="381000" y="304800"/>
          <a:ext cx="8382000" cy="59397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2200"/>
                <a:gridCol w="6019800"/>
              </a:tblGrid>
              <a:tr h="621296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latin typeface="Corbel" pitchFamily="34" charset="0"/>
                        </a:rPr>
                        <a:t>Definition of Severe Asthma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</a:tr>
              <a:tr h="68829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Corbel" pitchFamily="34" charset="0"/>
                        </a:rPr>
                        <a:t>GINA or NAEPP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Corbel" pitchFamily="34" charset="0"/>
                        </a:rPr>
                        <a:t>steps 4–5 treatment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Corbel" pitchFamily="34" charset="0"/>
                        </a:rPr>
                        <a:t>x 12 months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latin typeface="Corbel" pitchFamily="34" charset="0"/>
                        </a:rPr>
                        <a:t>High dose ICS + LABA/LTRA /theophylline</a:t>
                      </a:r>
                      <a:endParaRPr lang="en-US" dirty="0">
                        <a:latin typeface="Corbel" pitchFamily="34" charset="0"/>
                      </a:endParaRPr>
                    </a:p>
                  </a:txBody>
                  <a:tcPr anchor="ctr"/>
                </a:tc>
              </a:tr>
              <a:tr h="68829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rbel" pitchFamily="34" charset="0"/>
                        </a:rPr>
                        <a:t>Systemic CS for ≥ 50% of the previous year </a:t>
                      </a:r>
                      <a:endParaRPr lang="en-US" dirty="0">
                        <a:latin typeface="Corbe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latin typeface="Corbel" pitchFamily="34" charset="0"/>
                        </a:rPr>
                        <a:t>to prevent ‘‘uncontrolled’’ asthma, or </a:t>
                      </a:r>
                    </a:p>
                    <a:p>
                      <a:pPr algn="l"/>
                      <a:r>
                        <a:rPr lang="en-US" dirty="0" smtClean="0">
                          <a:latin typeface="Corbel" pitchFamily="34" charset="0"/>
                        </a:rPr>
                        <a:t>‘‘uncontrolled‘‘ despite this therapy</a:t>
                      </a:r>
                      <a:endParaRPr lang="en-US" dirty="0">
                        <a:latin typeface="Corbel" pitchFamily="34" charset="0"/>
                      </a:endParaRPr>
                    </a:p>
                  </a:txBody>
                  <a:tcPr anchor="ctr"/>
                </a:tc>
              </a:tr>
              <a:tr h="135720">
                <a:tc gridSpan="2">
                  <a:txBody>
                    <a:bodyPr/>
                    <a:lstStyle/>
                    <a:p>
                      <a:pPr algn="ctr"/>
                      <a:endParaRPr lang="en-US" sz="1200" dirty="0">
                        <a:latin typeface="Corbel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393309">
                <a:tc rowSpan="5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Corbel" pitchFamily="34" charset="0"/>
                        </a:rPr>
                        <a:t>Uncontrolled Asthma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Corbel" pitchFamily="34" charset="0"/>
                        </a:rPr>
                        <a:t>Definition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Corbel" pitchFamily="34" charset="0"/>
                        </a:rPr>
                        <a:t>1) Poor symptom control (ACQ consistently &gt;1.5, ACT&lt;20)</a:t>
                      </a:r>
                    </a:p>
                  </a:txBody>
                  <a:tcPr anchor="ctr"/>
                </a:tc>
              </a:tr>
              <a:tr h="688292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Corbel" pitchFamily="34" charset="0"/>
                        </a:rPr>
                        <a:t>2) Frequent severe exacerbations: 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u="none" dirty="0" smtClean="0">
                          <a:latin typeface="Corbel" pitchFamily="34" charset="0"/>
                        </a:rPr>
                        <a:t>           </a:t>
                      </a:r>
                      <a:r>
                        <a:rPr lang="en-US" u="sng" dirty="0" smtClean="0">
                          <a:latin typeface="Corbel" pitchFamily="34" charset="0"/>
                        </a:rPr>
                        <a:t>&gt;</a:t>
                      </a:r>
                      <a:r>
                        <a:rPr lang="en-US" dirty="0" smtClean="0">
                          <a:latin typeface="Corbel" pitchFamily="34" charset="0"/>
                        </a:rPr>
                        <a:t>2 systemic CS bursts (&gt;3 days each) in past 12 months</a:t>
                      </a:r>
                    </a:p>
                  </a:txBody>
                  <a:tcPr anchor="ctr"/>
                </a:tc>
              </a:tr>
              <a:tr h="688292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Corbel" pitchFamily="34" charset="0"/>
                        </a:rPr>
                        <a:t>3) Serious exacerbations: </a:t>
                      </a:r>
                      <a:r>
                        <a:rPr lang="en-US" u="sng" dirty="0" smtClean="0">
                          <a:latin typeface="Corbel" pitchFamily="34" charset="0"/>
                        </a:rPr>
                        <a:t>&gt;</a:t>
                      </a:r>
                      <a:r>
                        <a:rPr lang="en-US" dirty="0" smtClean="0">
                          <a:latin typeface="Corbel" pitchFamily="34" charset="0"/>
                        </a:rPr>
                        <a:t>1 hospitalization, ICU stay or mechanical ventilation in the previous year</a:t>
                      </a:r>
                    </a:p>
                  </a:txBody>
                  <a:tcPr anchor="ctr"/>
                </a:tc>
              </a:tr>
              <a:tr h="98327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Corbel" pitchFamily="34" charset="0"/>
                        </a:rPr>
                        <a:t>4) Airflow limitation: FEV1 &lt;80% predicted (in the face of reduced FEV1/FVC defined as less than the lower limit of normal) </a:t>
                      </a:r>
                    </a:p>
                  </a:txBody>
                  <a:tcPr anchor="ctr"/>
                </a:tc>
              </a:tr>
              <a:tr h="688292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Corbel" pitchFamily="34" charset="0"/>
                        </a:rPr>
                        <a:t>5) Controlled asthma that worsens on tapering of high doses of ICS or systemic CS (or additional biologics)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3783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8948"/>
          </a:xfrm>
        </p:spPr>
        <p:txBody>
          <a:bodyPr>
            <a:normAutofit/>
          </a:bodyPr>
          <a:lstStyle/>
          <a:p>
            <a:r>
              <a:rPr lang="en-US" dirty="0"/>
              <a:t>Clinical Considerations for Uncontrolled </a:t>
            </a:r>
            <a:r>
              <a:rPr lang="en-US" dirty="0" smtClean="0"/>
              <a:t>Asthma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2074630"/>
              </p:ext>
            </p:extLst>
          </p:nvPr>
        </p:nvGraphicFramePr>
        <p:xfrm>
          <a:off x="457200" y="906496"/>
          <a:ext cx="8229600" cy="5608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50828"/>
                <a:gridCol w="3578772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rbel" pitchFamily="34" charset="0"/>
                        </a:rPr>
                        <a:t>CONDITIONS THAT MIMIC ASTHMA</a:t>
                      </a:r>
                      <a:endParaRPr lang="en-US" dirty="0">
                        <a:latin typeface="Corbel" pitchFamily="34" charset="0"/>
                      </a:endParaRPr>
                    </a:p>
                  </a:txBody>
                  <a:tcPr marL="90601" marR="9060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rbel" pitchFamily="34" charset="0"/>
                        </a:rPr>
                        <a:t>WHAT</a:t>
                      </a:r>
                      <a:r>
                        <a:rPr lang="en-US" baseline="0" dirty="0" smtClean="0">
                          <a:latin typeface="Corbel" pitchFamily="34" charset="0"/>
                        </a:rPr>
                        <a:t> TO CONSIDER</a:t>
                      </a:r>
                      <a:endParaRPr lang="en-US" dirty="0">
                        <a:latin typeface="Corbel" pitchFamily="34" charset="0"/>
                      </a:endParaRPr>
                    </a:p>
                  </a:txBody>
                  <a:tcPr marL="90601" marR="9060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orbel" pitchFamily="34" charset="0"/>
                        </a:rPr>
                        <a:t>Dysfunctional breathing/VCD/PVCM</a:t>
                      </a:r>
                      <a:endParaRPr lang="en-US" b="1" dirty="0">
                        <a:latin typeface="Corbel" pitchFamily="34" charset="0"/>
                      </a:endParaRPr>
                    </a:p>
                  </a:txBody>
                  <a:tcPr marL="90601" marR="90601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rbel" pitchFamily="34" charset="0"/>
                        </a:rPr>
                        <a:t>Spiro, ENT,</a:t>
                      </a:r>
                      <a:r>
                        <a:rPr lang="en-US" baseline="0" dirty="0" smtClean="0">
                          <a:latin typeface="Corbel" pitchFamily="34" charset="0"/>
                        </a:rPr>
                        <a:t> Speech Referral</a:t>
                      </a:r>
                      <a:endParaRPr lang="en-US" dirty="0">
                        <a:latin typeface="Corbel" pitchFamily="34" charset="0"/>
                      </a:endParaRPr>
                    </a:p>
                  </a:txBody>
                  <a:tcPr marL="90601" marR="9060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orbel" pitchFamily="34" charset="0"/>
                        </a:rPr>
                        <a:t>Recurrent aspiration, dysfunctional swallow </a:t>
                      </a:r>
                      <a:endParaRPr lang="en-US" b="1" dirty="0">
                        <a:latin typeface="Corbel" pitchFamily="34" charset="0"/>
                      </a:endParaRPr>
                    </a:p>
                  </a:txBody>
                  <a:tcPr marL="90601" marR="90601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rbel" pitchFamily="34" charset="0"/>
                        </a:rPr>
                        <a:t>ENT,</a:t>
                      </a:r>
                      <a:r>
                        <a:rPr lang="en-US" baseline="0" dirty="0" smtClean="0">
                          <a:latin typeface="Corbel" pitchFamily="34" charset="0"/>
                        </a:rPr>
                        <a:t> Speech, GI Referral</a:t>
                      </a:r>
                      <a:endParaRPr lang="en-US" dirty="0">
                        <a:latin typeface="Corbel" pitchFamily="34" charset="0"/>
                      </a:endParaRPr>
                    </a:p>
                  </a:txBody>
                  <a:tcPr marL="90601" marR="9060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orbel" pitchFamily="34" charset="0"/>
                        </a:rPr>
                        <a:t>GE Reflux</a:t>
                      </a:r>
                      <a:endParaRPr lang="en-US" b="1" dirty="0">
                        <a:latin typeface="Corbel" pitchFamily="34" charset="0"/>
                      </a:endParaRPr>
                    </a:p>
                  </a:txBody>
                  <a:tcPr marL="90601" marR="90601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rbel" pitchFamily="34" charset="0"/>
                        </a:rPr>
                        <a:t>Treat,</a:t>
                      </a:r>
                      <a:r>
                        <a:rPr lang="en-US" baseline="0" dirty="0" smtClean="0">
                          <a:latin typeface="Corbel" pitchFamily="34" charset="0"/>
                        </a:rPr>
                        <a:t> GI Referral</a:t>
                      </a:r>
                      <a:endParaRPr lang="en-US" dirty="0">
                        <a:latin typeface="Corbel" pitchFamily="34" charset="0"/>
                      </a:endParaRPr>
                    </a:p>
                  </a:txBody>
                  <a:tcPr marL="90601" marR="9060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orbel" pitchFamily="34" charset="0"/>
                        </a:rPr>
                        <a:t>Anatomic</a:t>
                      </a:r>
                      <a:r>
                        <a:rPr lang="en-US" b="1" baseline="0" dirty="0" smtClean="0">
                          <a:latin typeface="Corbel" pitchFamily="34" charset="0"/>
                        </a:rPr>
                        <a:t>al Issue</a:t>
                      </a:r>
                    </a:p>
                    <a:p>
                      <a:r>
                        <a:rPr lang="en-US" b="1" baseline="0" dirty="0" smtClean="0">
                          <a:latin typeface="Corbel" pitchFamily="34" charset="0"/>
                        </a:rPr>
                        <a:t>  </a:t>
                      </a:r>
                      <a:r>
                        <a:rPr lang="en-US" b="0" baseline="0" dirty="0" smtClean="0">
                          <a:latin typeface="Corbel" pitchFamily="34" charset="0"/>
                        </a:rPr>
                        <a:t>Fixed – central airway, ring, sling, mass</a:t>
                      </a:r>
                    </a:p>
                    <a:p>
                      <a:r>
                        <a:rPr lang="en-US" b="0" baseline="0" dirty="0" smtClean="0">
                          <a:latin typeface="Corbel" pitchFamily="34" charset="0"/>
                        </a:rPr>
                        <a:t>  Dynamic – </a:t>
                      </a:r>
                      <a:r>
                        <a:rPr lang="en-US" b="0" baseline="0" dirty="0" err="1" smtClean="0">
                          <a:latin typeface="Corbel" pitchFamily="34" charset="0"/>
                        </a:rPr>
                        <a:t>Malacia</a:t>
                      </a:r>
                      <a:endParaRPr lang="en-US" b="0" baseline="0" dirty="0" smtClean="0">
                        <a:latin typeface="Corbel" pitchFamily="34" charset="0"/>
                      </a:endParaRPr>
                    </a:p>
                    <a:p>
                      <a:r>
                        <a:rPr lang="en-US" b="0" baseline="0" dirty="0" smtClean="0">
                          <a:latin typeface="Corbel" pitchFamily="34" charset="0"/>
                        </a:rPr>
                        <a:t>  Bronchiectasis</a:t>
                      </a:r>
                    </a:p>
                  </a:txBody>
                  <a:tcPr marL="90601" marR="90601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rbel" pitchFamily="34" charset="0"/>
                        </a:rPr>
                        <a:t>Imaging – CXR, CT, Upper</a:t>
                      </a:r>
                      <a:r>
                        <a:rPr lang="en-US" baseline="0" dirty="0" smtClean="0">
                          <a:latin typeface="Corbel" pitchFamily="34" charset="0"/>
                        </a:rPr>
                        <a:t> GI</a:t>
                      </a:r>
                    </a:p>
                    <a:p>
                      <a:r>
                        <a:rPr lang="en-US" baseline="0" dirty="0" smtClean="0">
                          <a:latin typeface="Corbel" pitchFamily="34" charset="0"/>
                        </a:rPr>
                        <a:t>Airway visualization</a:t>
                      </a:r>
                      <a:endParaRPr lang="en-US" dirty="0">
                        <a:latin typeface="Corbel" pitchFamily="34" charset="0"/>
                      </a:endParaRPr>
                    </a:p>
                  </a:txBody>
                  <a:tcPr marL="90601" marR="9060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orbel" pitchFamily="34" charset="0"/>
                        </a:rPr>
                        <a:t>Cystic Fibrosis</a:t>
                      </a:r>
                      <a:endParaRPr lang="en-US" b="1" dirty="0">
                        <a:latin typeface="Corbel" pitchFamily="34" charset="0"/>
                      </a:endParaRPr>
                    </a:p>
                  </a:txBody>
                  <a:tcPr marL="90601" marR="90601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rbel" pitchFamily="34" charset="0"/>
                        </a:rPr>
                        <a:t>Screening</a:t>
                      </a:r>
                      <a:r>
                        <a:rPr lang="en-US" baseline="0" dirty="0" smtClean="0">
                          <a:latin typeface="Corbel" pitchFamily="34" charset="0"/>
                        </a:rPr>
                        <a:t> (sweat test), genetics</a:t>
                      </a:r>
                      <a:endParaRPr lang="en-US" dirty="0">
                        <a:latin typeface="Corbel" pitchFamily="34" charset="0"/>
                      </a:endParaRPr>
                    </a:p>
                  </a:txBody>
                  <a:tcPr marL="90601" marR="9060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orbel" pitchFamily="34" charset="0"/>
                        </a:rPr>
                        <a:t>Immune</a:t>
                      </a:r>
                      <a:r>
                        <a:rPr lang="en-US" b="1" baseline="0" dirty="0" smtClean="0">
                          <a:latin typeface="Corbel" pitchFamily="34" charset="0"/>
                        </a:rPr>
                        <a:t> Mediated Airway Dysfunction</a:t>
                      </a:r>
                      <a:endParaRPr lang="en-US" b="1" dirty="0" smtClean="0">
                        <a:latin typeface="Corbel" pitchFamily="34" charset="0"/>
                      </a:endParaRPr>
                    </a:p>
                    <a:p>
                      <a:r>
                        <a:rPr lang="en-US" b="0" dirty="0" smtClean="0">
                          <a:latin typeface="Corbel" pitchFamily="34" charset="0"/>
                        </a:rPr>
                        <a:t>  Hyper-</a:t>
                      </a:r>
                      <a:r>
                        <a:rPr lang="en-US" b="0" dirty="0" err="1" smtClean="0">
                          <a:latin typeface="Corbel" pitchFamily="34" charset="0"/>
                        </a:rPr>
                        <a:t>IgE</a:t>
                      </a:r>
                      <a:r>
                        <a:rPr lang="en-US" b="0" baseline="0" dirty="0" smtClean="0">
                          <a:latin typeface="Corbel" pitchFamily="34" charset="0"/>
                        </a:rPr>
                        <a:t> Syndromes</a:t>
                      </a:r>
                    </a:p>
                    <a:p>
                      <a:r>
                        <a:rPr lang="en-US" b="0" baseline="0" dirty="0" smtClean="0">
                          <a:latin typeface="Corbel" pitchFamily="34" charset="0"/>
                        </a:rPr>
                        <a:t>  </a:t>
                      </a:r>
                      <a:r>
                        <a:rPr lang="en-US" b="0" baseline="0" dirty="0" err="1" smtClean="0">
                          <a:latin typeface="Corbel" pitchFamily="34" charset="0"/>
                        </a:rPr>
                        <a:t>Eosinophilic</a:t>
                      </a:r>
                      <a:r>
                        <a:rPr lang="en-US" b="0" baseline="0" dirty="0" smtClean="0">
                          <a:latin typeface="Corbel" pitchFamily="34" charset="0"/>
                        </a:rPr>
                        <a:t> Syndromes</a:t>
                      </a:r>
                    </a:p>
                    <a:p>
                      <a:r>
                        <a:rPr lang="en-US" b="0" baseline="0" dirty="0" smtClean="0">
                          <a:latin typeface="Corbel" pitchFamily="34" charset="0"/>
                        </a:rPr>
                        <a:t>  Neutrophil mediated disease</a:t>
                      </a:r>
                      <a:endParaRPr lang="en-US" b="0" dirty="0">
                        <a:latin typeface="Corbel" pitchFamily="34" charset="0"/>
                      </a:endParaRPr>
                    </a:p>
                  </a:txBody>
                  <a:tcPr marL="90601" marR="90601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rbel" pitchFamily="34" charset="0"/>
                        </a:rPr>
                        <a:t>Immune work up</a:t>
                      </a:r>
                    </a:p>
                    <a:p>
                      <a:r>
                        <a:rPr lang="en-US" dirty="0" smtClean="0">
                          <a:latin typeface="Corbel" pitchFamily="34" charset="0"/>
                        </a:rPr>
                        <a:t>Immunology</a:t>
                      </a:r>
                      <a:r>
                        <a:rPr lang="en-US" baseline="0" dirty="0" smtClean="0">
                          <a:latin typeface="Corbel" pitchFamily="34" charset="0"/>
                        </a:rPr>
                        <a:t> Referral</a:t>
                      </a:r>
                    </a:p>
                    <a:p>
                      <a:r>
                        <a:rPr lang="en-US" baseline="0" dirty="0" smtClean="0">
                          <a:latin typeface="Corbel" pitchFamily="34" charset="0"/>
                        </a:rPr>
                        <a:t>Consider Allergy referral</a:t>
                      </a:r>
                      <a:endParaRPr lang="en-US" dirty="0">
                        <a:latin typeface="Corbel" pitchFamily="34" charset="0"/>
                      </a:endParaRPr>
                    </a:p>
                  </a:txBody>
                  <a:tcPr marL="90601" marR="9060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orbel" pitchFamily="34" charset="0"/>
                        </a:rPr>
                        <a:t>Primary </a:t>
                      </a:r>
                      <a:r>
                        <a:rPr lang="en-US" b="1" dirty="0" err="1" smtClean="0">
                          <a:latin typeface="Corbel" pitchFamily="34" charset="0"/>
                        </a:rPr>
                        <a:t>Ciliary</a:t>
                      </a:r>
                      <a:r>
                        <a:rPr lang="en-US" b="1" baseline="0" dirty="0" smtClean="0">
                          <a:latin typeface="Corbel" pitchFamily="34" charset="0"/>
                        </a:rPr>
                        <a:t> Dyskinesia</a:t>
                      </a:r>
                      <a:endParaRPr lang="en-US" b="1" dirty="0">
                        <a:latin typeface="Corbel" pitchFamily="34" charset="0"/>
                      </a:endParaRPr>
                    </a:p>
                  </a:txBody>
                  <a:tcPr marL="90601" marR="90601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rbel" pitchFamily="34" charset="0"/>
                        </a:rPr>
                        <a:t>PCD Research Clinic referral,</a:t>
                      </a:r>
                      <a:r>
                        <a:rPr lang="en-US" baseline="0" dirty="0" smtClean="0">
                          <a:latin typeface="Corbel" pitchFamily="34" charset="0"/>
                        </a:rPr>
                        <a:t> genetic testing</a:t>
                      </a:r>
                      <a:endParaRPr lang="en-US" dirty="0">
                        <a:latin typeface="Corbel" pitchFamily="34" charset="0"/>
                      </a:endParaRPr>
                    </a:p>
                  </a:txBody>
                  <a:tcPr marL="90601" marR="9060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orbel" pitchFamily="34" charset="0"/>
                        </a:rPr>
                        <a:t>Interstitial Lung Disease</a:t>
                      </a:r>
                      <a:endParaRPr lang="en-US" b="1" dirty="0">
                        <a:latin typeface="Corbel" pitchFamily="34" charset="0"/>
                      </a:endParaRPr>
                    </a:p>
                  </a:txBody>
                  <a:tcPr marL="90601" marR="90601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rbel" pitchFamily="34" charset="0"/>
                        </a:rPr>
                        <a:t>Imaging</a:t>
                      </a:r>
                      <a:r>
                        <a:rPr lang="en-US" baseline="0" dirty="0" smtClean="0">
                          <a:latin typeface="Corbel" pitchFamily="34" charset="0"/>
                        </a:rPr>
                        <a:t> (CXR, CT), Lung Biopsy</a:t>
                      </a:r>
                      <a:endParaRPr lang="en-US" dirty="0">
                        <a:latin typeface="Corbel" pitchFamily="34" charset="0"/>
                      </a:endParaRPr>
                    </a:p>
                  </a:txBody>
                  <a:tcPr marL="90601" marR="9060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orbel" pitchFamily="34" charset="0"/>
                        </a:rPr>
                        <a:t>Prematurity, bronchiolitis</a:t>
                      </a:r>
                      <a:endParaRPr lang="en-US" b="1" dirty="0">
                        <a:latin typeface="Corbel" pitchFamily="34" charset="0"/>
                      </a:endParaRPr>
                    </a:p>
                  </a:txBody>
                  <a:tcPr marL="90601" marR="90601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rbel" pitchFamily="34" charset="0"/>
                        </a:rPr>
                        <a:t>Treat,</a:t>
                      </a:r>
                      <a:r>
                        <a:rPr lang="en-US" baseline="0" dirty="0" smtClean="0">
                          <a:latin typeface="Corbel" pitchFamily="34" charset="0"/>
                        </a:rPr>
                        <a:t> watch and wait</a:t>
                      </a:r>
                      <a:endParaRPr lang="en-US" dirty="0">
                        <a:latin typeface="Corbel" pitchFamily="34" charset="0"/>
                      </a:endParaRPr>
                    </a:p>
                  </a:txBody>
                  <a:tcPr marL="90601" marR="90601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601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b="1" dirty="0"/>
              <a:t>Moderate Persistent Asthma, Not </a:t>
            </a:r>
            <a:r>
              <a:rPr lang="en-US" sz="2400" b="1" dirty="0" smtClean="0"/>
              <a:t>Controlled</a:t>
            </a:r>
            <a:br>
              <a:rPr lang="en-US" sz="2400" b="1" dirty="0" smtClean="0"/>
            </a:br>
            <a:r>
              <a:rPr lang="en-US" sz="2400" b="1" dirty="0" smtClean="0"/>
              <a:t> </a:t>
            </a:r>
            <a:r>
              <a:rPr lang="en-US" sz="2400" b="1" dirty="0"/>
              <a:t>OR Severe Persistent </a:t>
            </a:r>
            <a:r>
              <a:rPr lang="en-US" sz="2400" b="1" dirty="0" smtClean="0"/>
              <a:t>Asthma</a:t>
            </a:r>
            <a:r>
              <a:rPr lang="en-US" sz="2400" b="1" dirty="0"/>
              <a:t/>
            </a:r>
            <a:br>
              <a:rPr lang="en-US" sz="2400" b="1" dirty="0"/>
            </a:br>
            <a:r>
              <a:rPr lang="en-US" sz="2000" b="1" dirty="0"/>
              <a:t>(Medium Dose ICS + LABA/LTRA or higher)</a:t>
            </a:r>
            <a:r>
              <a:rPr lang="en-US" sz="2400" b="1" dirty="0"/>
              <a:t/>
            </a:r>
            <a:br>
              <a:rPr lang="en-US" sz="2400" b="1" dirty="0"/>
            </a:br>
            <a:endParaRPr lang="en-US" sz="24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9621442"/>
              </p:ext>
            </p:extLst>
          </p:nvPr>
        </p:nvGraphicFramePr>
        <p:xfrm>
          <a:off x="317500" y="1574800"/>
          <a:ext cx="8623300" cy="47320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59456"/>
                <a:gridCol w="2395425"/>
                <a:gridCol w="3468419"/>
              </a:tblGrid>
              <a:tr h="33181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rbel" panose="020B0503020204020204" pitchFamily="34" charset="0"/>
                        </a:rPr>
                        <a:t>Testing</a:t>
                      </a:r>
                      <a:endParaRPr lang="en-US" sz="1600" dirty="0">
                        <a:latin typeface="Corbel" panose="020B05030202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rbel" panose="020B0503020204020204" pitchFamily="34" charset="0"/>
                        </a:rPr>
                        <a:t>Abnormal</a:t>
                      </a:r>
                      <a:endParaRPr lang="en-US" sz="1600" dirty="0">
                        <a:latin typeface="Corbel" panose="020B05030202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rbel" panose="020B0503020204020204" pitchFamily="34" charset="0"/>
                        </a:rPr>
                        <a:t>Consideration</a:t>
                      </a:r>
                      <a:endParaRPr lang="en-US" sz="1600" dirty="0">
                        <a:latin typeface="Corbel" panose="020B0503020204020204" pitchFamily="34" charset="0"/>
                      </a:endParaRPr>
                    </a:p>
                  </a:txBody>
                  <a:tcPr anchor="ctr"/>
                </a:tc>
              </a:tr>
              <a:tr h="464820">
                <a:tc rowSpan="2">
                  <a:txBody>
                    <a:bodyPr/>
                    <a:lstStyle/>
                    <a:p>
                      <a:r>
                        <a:rPr lang="en-US" sz="1600" dirty="0" smtClean="0">
                          <a:latin typeface="Corbel" panose="020B0503020204020204" pitchFamily="34" charset="0"/>
                        </a:rPr>
                        <a:t>CBC with differential</a:t>
                      </a:r>
                      <a:endParaRPr lang="en-US" sz="1600" dirty="0">
                        <a:latin typeface="Corbel" panose="020B05030202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rbel" panose="020B0503020204020204" pitchFamily="34" charset="0"/>
                        </a:rPr>
                        <a:t>Eos &gt;0.15</a:t>
                      </a:r>
                      <a:r>
                        <a:rPr lang="en-US" sz="1600" baseline="0" dirty="0" smtClean="0">
                          <a:latin typeface="Corbel" panose="020B0503020204020204" pitchFamily="34" charset="0"/>
                        </a:rPr>
                        <a:t> (abs), 4%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rbel" panose="020B0503020204020204" pitchFamily="34" charset="0"/>
                        </a:rPr>
                        <a:t>Eligible for </a:t>
                      </a:r>
                      <a:r>
                        <a:rPr lang="en-US" sz="1600" dirty="0" smtClean="0">
                          <a:latin typeface="Corbel" panose="020B0503020204020204" pitchFamily="34" charset="0"/>
                        </a:rPr>
                        <a:t>anti-IL5/IL-4</a:t>
                      </a:r>
                      <a:r>
                        <a:rPr lang="en-US" sz="1600" baseline="0" dirty="0" smtClean="0">
                          <a:latin typeface="Corbel" panose="020B0503020204020204" pitchFamily="34" charset="0"/>
                        </a:rPr>
                        <a:t> therapy</a:t>
                      </a:r>
                      <a:endParaRPr lang="en-US" sz="1600" baseline="0" dirty="0" smtClean="0">
                        <a:latin typeface="Corbel" panose="020B0503020204020204" pitchFamily="34" charset="0"/>
                      </a:endParaRPr>
                    </a:p>
                  </a:txBody>
                  <a:tcPr anchor="ctr"/>
                </a:tc>
              </a:tr>
              <a:tr h="33181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smtClean="0">
                          <a:latin typeface="Corbel" panose="020B0503020204020204" pitchFamily="34" charset="0"/>
                        </a:rPr>
                        <a:t>&gt;10%</a:t>
                      </a:r>
                      <a:endParaRPr lang="en-US" sz="1600" dirty="0" smtClean="0">
                        <a:latin typeface="Corbel" panose="020B05030202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smtClean="0">
                          <a:latin typeface="Corbel" panose="020B0503020204020204" pitchFamily="34" charset="0"/>
                        </a:rPr>
                        <a:t>Pulmonary eosinophilia risk</a:t>
                      </a:r>
                      <a:endParaRPr lang="en-US" sz="1600" dirty="0" smtClean="0">
                        <a:latin typeface="Corbel" panose="020B0503020204020204" pitchFamily="34" charset="0"/>
                      </a:endParaRPr>
                    </a:p>
                  </a:txBody>
                  <a:tcPr anchor="ctr"/>
                </a:tc>
              </a:tr>
              <a:tr h="331814">
                <a:tc rowSpan="2">
                  <a:txBody>
                    <a:bodyPr/>
                    <a:lstStyle/>
                    <a:p>
                      <a:r>
                        <a:rPr lang="en-US" sz="1600" dirty="0" err="1" smtClean="0">
                          <a:latin typeface="Corbel" panose="020B0503020204020204" pitchFamily="34" charset="0"/>
                        </a:rPr>
                        <a:t>IgE</a:t>
                      </a:r>
                      <a:endParaRPr lang="en-US" sz="1600" dirty="0">
                        <a:latin typeface="Corbel" panose="020B05030202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rbel" panose="020B0503020204020204" pitchFamily="34" charset="0"/>
                        </a:rPr>
                        <a:t>&gt;150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rbel" panose="020B0503020204020204" pitchFamily="34" charset="0"/>
                        </a:rPr>
                        <a:t>Eligible</a:t>
                      </a:r>
                      <a:r>
                        <a:rPr lang="en-US" sz="1600" baseline="0" dirty="0" smtClean="0">
                          <a:latin typeface="Corbel" panose="020B0503020204020204" pitchFamily="34" charset="0"/>
                        </a:rPr>
                        <a:t> for anti-</a:t>
                      </a:r>
                      <a:r>
                        <a:rPr lang="en-US" sz="1600" baseline="0" dirty="0" err="1" smtClean="0">
                          <a:latin typeface="Corbel" panose="020B0503020204020204" pitchFamily="34" charset="0"/>
                        </a:rPr>
                        <a:t>IgE</a:t>
                      </a:r>
                      <a:r>
                        <a:rPr lang="en-US" sz="1600" baseline="0" dirty="0" smtClean="0">
                          <a:latin typeface="Corbel" panose="020B0503020204020204" pitchFamily="34" charset="0"/>
                        </a:rPr>
                        <a:t> </a:t>
                      </a:r>
                      <a:r>
                        <a:rPr lang="en-US" sz="1600" baseline="0" dirty="0" smtClean="0">
                          <a:latin typeface="Corbel" panose="020B0503020204020204" pitchFamily="34" charset="0"/>
                        </a:rPr>
                        <a:t>therapy </a:t>
                      </a:r>
                      <a:r>
                        <a:rPr lang="en-US" sz="1600" baseline="0" dirty="0" smtClean="0">
                          <a:latin typeface="Corbel" panose="020B0503020204020204" pitchFamily="34" charset="0"/>
                        </a:rPr>
                        <a:t>(&gt;30)</a:t>
                      </a:r>
                    </a:p>
                  </a:txBody>
                  <a:tcPr anchor="ctr"/>
                </a:tc>
              </a:tr>
              <a:tr h="33181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orbel" panose="020B0503020204020204" pitchFamily="34" charset="0"/>
                        </a:rPr>
                        <a:t>&gt;1000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smtClean="0">
                          <a:latin typeface="Corbel" panose="020B0503020204020204" pitchFamily="34" charset="0"/>
                        </a:rPr>
                        <a:t>Evaluate for Hyper-</a:t>
                      </a:r>
                      <a:r>
                        <a:rPr lang="en-US" sz="1600" baseline="0" dirty="0" err="1" smtClean="0">
                          <a:latin typeface="Corbel" panose="020B0503020204020204" pitchFamily="34" charset="0"/>
                        </a:rPr>
                        <a:t>IgE</a:t>
                      </a:r>
                      <a:r>
                        <a:rPr lang="en-US" sz="1600" baseline="0" dirty="0" smtClean="0">
                          <a:latin typeface="Corbel" panose="020B0503020204020204" pitchFamily="34" charset="0"/>
                        </a:rPr>
                        <a:t>, ABPA</a:t>
                      </a:r>
                      <a:endParaRPr lang="en-US" sz="1600" dirty="0" smtClean="0">
                        <a:latin typeface="Corbel" panose="020B0503020204020204" pitchFamily="34" charset="0"/>
                      </a:endParaRPr>
                    </a:p>
                  </a:txBody>
                  <a:tcPr anchor="ctr"/>
                </a:tc>
              </a:tr>
              <a:tr h="331814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rbel" panose="020B0503020204020204" pitchFamily="34" charset="0"/>
                        </a:rPr>
                        <a:t>CXR</a:t>
                      </a:r>
                      <a:endParaRPr lang="en-US" sz="1600" dirty="0">
                        <a:latin typeface="Corbel" panose="020B05030202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orbel" panose="020B0503020204020204" pitchFamily="34" charset="0"/>
                        </a:rPr>
                        <a:t>Floating atelectasis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orbel" panose="020B0503020204020204" pitchFamily="34" charset="0"/>
                        </a:rPr>
                        <a:t>CT scan,</a:t>
                      </a:r>
                      <a:r>
                        <a:rPr lang="en-US" sz="1600" baseline="0" dirty="0" smtClean="0">
                          <a:latin typeface="Corbel" panose="020B0503020204020204" pitchFamily="34" charset="0"/>
                        </a:rPr>
                        <a:t> serum studies (above)</a:t>
                      </a:r>
                      <a:endParaRPr lang="en-US" sz="1600" dirty="0" smtClean="0">
                        <a:latin typeface="Corbel" panose="020B0503020204020204" pitchFamily="34" charset="0"/>
                      </a:endParaRPr>
                    </a:p>
                  </a:txBody>
                  <a:tcPr anchor="ctr"/>
                </a:tc>
              </a:tr>
              <a:tr h="331814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rbel" panose="020B0503020204020204" pitchFamily="34" charset="0"/>
                        </a:rPr>
                        <a:t>Spirometry</a:t>
                      </a:r>
                      <a:endParaRPr lang="en-US" sz="1600" dirty="0">
                        <a:latin typeface="Corbel" panose="020B05030202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orbel" panose="020B0503020204020204" pitchFamily="34" charset="0"/>
                        </a:rPr>
                        <a:t>FEV1</a:t>
                      </a:r>
                      <a:r>
                        <a:rPr lang="en-US" sz="1600" baseline="0" dirty="0" smtClean="0">
                          <a:latin typeface="Corbel" panose="020B0503020204020204" pitchFamily="34" charset="0"/>
                        </a:rPr>
                        <a:t>, FEV1/FVC&lt;80%</a:t>
                      </a:r>
                      <a:endParaRPr lang="en-US" sz="1600" dirty="0" smtClean="0">
                        <a:latin typeface="Corbel" panose="020B05030202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orbel" panose="020B0503020204020204" pitchFamily="34" charset="0"/>
                        </a:rPr>
                        <a:t>OCS 2</a:t>
                      </a:r>
                      <a:r>
                        <a:rPr lang="en-US" sz="1600" baseline="0" dirty="0" smtClean="0">
                          <a:latin typeface="Corbel" panose="020B0503020204020204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rbel" panose="020B0503020204020204" pitchFamily="34" charset="0"/>
                        </a:rPr>
                        <a:t>wk</a:t>
                      </a:r>
                      <a:r>
                        <a:rPr lang="en-US" sz="1600" baseline="0" dirty="0" smtClean="0">
                          <a:latin typeface="Corbel" panose="020B0503020204020204" pitchFamily="34" charset="0"/>
                        </a:rPr>
                        <a:t> challenge, repeat </a:t>
                      </a:r>
                      <a:r>
                        <a:rPr lang="en-US" sz="1600" baseline="0" dirty="0" err="1" smtClean="0">
                          <a:latin typeface="Corbel" panose="020B0503020204020204" pitchFamily="34" charset="0"/>
                        </a:rPr>
                        <a:t>spiro</a:t>
                      </a:r>
                      <a:endParaRPr lang="en-US" sz="1600" dirty="0" smtClean="0">
                        <a:latin typeface="Corbel" panose="020B0503020204020204" pitchFamily="34" charset="0"/>
                      </a:endParaRPr>
                    </a:p>
                  </a:txBody>
                  <a:tcPr anchor="ctr"/>
                </a:tc>
              </a:tr>
              <a:tr h="331814"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latin typeface="Corbel" panose="020B0503020204020204" pitchFamily="34" charset="0"/>
                        </a:rPr>
                        <a:t>FeNo</a:t>
                      </a:r>
                      <a:endParaRPr lang="en-US" sz="1600" dirty="0">
                        <a:latin typeface="Corbel" panose="020B05030202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orbel" panose="020B0503020204020204" pitchFamily="34" charset="0"/>
                        </a:rPr>
                        <a:t>35 ppb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orbel" panose="020B0503020204020204" pitchFamily="34" charset="0"/>
                        </a:rPr>
                        <a:t>Serum studies, compliance?</a:t>
                      </a:r>
                    </a:p>
                  </a:txBody>
                  <a:tcPr anchor="ctr"/>
                </a:tc>
              </a:tr>
              <a:tr h="331814">
                <a:tc gridSpan="3"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orbel" panose="020B0503020204020204" pitchFamily="34" charset="0"/>
                        </a:rPr>
                        <a:t>Recurrent Infections</a:t>
                      </a:r>
                      <a:endParaRPr lang="en-US" sz="1600" b="1" dirty="0">
                        <a:latin typeface="Corbel" panose="020B0503020204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31814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rbel" panose="020B0503020204020204" pitchFamily="34" charset="0"/>
                        </a:rPr>
                        <a:t>IgA</a:t>
                      </a:r>
                      <a:endParaRPr lang="en-US" sz="1600" dirty="0">
                        <a:latin typeface="Corbel" panose="020B05030202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rbel" panose="020B0503020204020204" pitchFamily="34" charset="0"/>
                        </a:rPr>
                        <a:t>&lt;10</a:t>
                      </a:r>
                      <a:endParaRPr lang="en-US" sz="1600" dirty="0">
                        <a:latin typeface="Corbel" panose="020B05030202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rbel" panose="020B0503020204020204" pitchFamily="34" charset="0"/>
                        </a:rPr>
                        <a:t>Common  immunodeficiency</a:t>
                      </a:r>
                      <a:endParaRPr lang="en-US" sz="1600" dirty="0">
                        <a:latin typeface="Corbel" panose="020B0503020204020204" pitchFamily="34" charset="0"/>
                      </a:endParaRPr>
                    </a:p>
                  </a:txBody>
                  <a:tcPr anchor="ctr"/>
                </a:tc>
              </a:tr>
              <a:tr h="331814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rbel" panose="020B0503020204020204" pitchFamily="34" charset="0"/>
                        </a:rPr>
                        <a:t>Sweat Test</a:t>
                      </a:r>
                      <a:endParaRPr lang="en-US" sz="1600" dirty="0">
                        <a:latin typeface="Corbel" panose="020B05030202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rbel" panose="020B0503020204020204" pitchFamily="34" charset="0"/>
                        </a:rPr>
                        <a:t>Elevated</a:t>
                      </a:r>
                      <a:endParaRPr lang="en-US" sz="1600" dirty="0">
                        <a:latin typeface="Corbel" panose="020B05030202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rbel" panose="020B0503020204020204" pitchFamily="34" charset="0"/>
                        </a:rPr>
                        <a:t>CF</a:t>
                      </a:r>
                      <a:endParaRPr lang="en-US" sz="1600" dirty="0">
                        <a:latin typeface="Corbel" panose="020B0503020204020204" pitchFamily="34" charset="0"/>
                      </a:endParaRPr>
                    </a:p>
                  </a:txBody>
                  <a:tcPr anchor="ctr"/>
                </a:tc>
              </a:tr>
              <a:tr h="518175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rbel" panose="020B0503020204020204" pitchFamily="34" charset="0"/>
                        </a:rPr>
                        <a:t>Vaccine</a:t>
                      </a:r>
                      <a:r>
                        <a:rPr lang="en-US" sz="1600" baseline="0" dirty="0" smtClean="0">
                          <a:latin typeface="Corbel" panose="020B0503020204020204" pitchFamily="34" charset="0"/>
                        </a:rPr>
                        <a:t> Response</a:t>
                      </a:r>
                      <a:endParaRPr lang="en-US" sz="1600" dirty="0">
                        <a:latin typeface="Corbel" panose="020B05030202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rbel" panose="020B0503020204020204" pitchFamily="34" charset="0"/>
                        </a:rPr>
                        <a:t>Strep </a:t>
                      </a:r>
                      <a:r>
                        <a:rPr lang="en-US" sz="1600" dirty="0" err="1" smtClean="0">
                          <a:latin typeface="Corbel" panose="020B0503020204020204" pitchFamily="34" charset="0"/>
                        </a:rPr>
                        <a:t>Pneumo</a:t>
                      </a:r>
                      <a:r>
                        <a:rPr lang="en-US" sz="1600" dirty="0" smtClean="0">
                          <a:latin typeface="Corbel" panose="020B0503020204020204" pitchFamily="34" charset="0"/>
                        </a:rPr>
                        <a:t> </a:t>
                      </a:r>
                    </a:p>
                    <a:p>
                      <a:r>
                        <a:rPr lang="en-US" sz="1600" dirty="0" smtClean="0">
                          <a:latin typeface="Corbel" panose="020B0503020204020204" pitchFamily="34" charset="0"/>
                        </a:rPr>
                        <a:t>7/14</a:t>
                      </a:r>
                      <a:r>
                        <a:rPr lang="en-US" sz="1600" baseline="0" dirty="0" smtClean="0">
                          <a:latin typeface="Corbel" panose="020B0503020204020204" pitchFamily="34" charset="0"/>
                        </a:rPr>
                        <a:t> Ab &lt;2.0</a:t>
                      </a:r>
                      <a:endParaRPr lang="en-US" sz="1600" dirty="0">
                        <a:latin typeface="Corbel" panose="020B05030202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rbel" panose="020B0503020204020204" pitchFamily="34" charset="0"/>
                        </a:rPr>
                        <a:t>Revaccinate,</a:t>
                      </a:r>
                      <a:r>
                        <a:rPr lang="en-US" sz="1600" baseline="0" dirty="0" smtClean="0">
                          <a:latin typeface="Corbel" panose="020B0503020204020204" pitchFamily="34" charset="0"/>
                        </a:rPr>
                        <a:t> </a:t>
                      </a:r>
                    </a:p>
                    <a:p>
                      <a:r>
                        <a:rPr lang="en-US" sz="1600" baseline="0" dirty="0" smtClean="0">
                          <a:latin typeface="Corbel" panose="020B0503020204020204" pitchFamily="34" charset="0"/>
                        </a:rPr>
                        <a:t>If low immune issue</a:t>
                      </a:r>
                      <a:endParaRPr lang="en-US" sz="1600" dirty="0">
                        <a:latin typeface="Corbel" panose="020B0503020204020204" pitchFamily="34" charset="0"/>
                      </a:endParaRPr>
                    </a:p>
                  </a:txBody>
                  <a:tcPr anchor="ctr"/>
                </a:tc>
              </a:tr>
              <a:tr h="331814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rbel" panose="020B0503020204020204" pitchFamily="34" charset="0"/>
                        </a:rPr>
                        <a:t>PCD Testing</a:t>
                      </a:r>
                      <a:endParaRPr lang="en-US" sz="1600" dirty="0">
                        <a:latin typeface="Corbel" panose="020B05030202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latin typeface="Corbel" panose="020B0503020204020204" pitchFamily="34" charset="0"/>
                        </a:rPr>
                        <a:t>nNO</a:t>
                      </a:r>
                      <a:r>
                        <a:rPr lang="en-US" sz="1600" dirty="0" smtClean="0">
                          <a:latin typeface="Corbel" panose="020B0503020204020204" pitchFamily="34" charset="0"/>
                        </a:rPr>
                        <a:t>&lt;77; Abnormal VM</a:t>
                      </a:r>
                      <a:endParaRPr lang="en-US" sz="1600" dirty="0">
                        <a:latin typeface="Corbel" panose="020B05030202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rbel" panose="020B0503020204020204" pitchFamily="34" charset="0"/>
                        </a:rPr>
                        <a:t>PCD likely – send genetics</a:t>
                      </a:r>
                      <a:endParaRPr lang="en-US" sz="1600" dirty="0">
                        <a:latin typeface="Corbel" panose="020B0503020204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75820-01A4-FA45-B5CC-843AEFB83044}" type="datetime4">
              <a:rPr lang="en-US" smtClean="0"/>
              <a:pPr/>
              <a:t>October 1, 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765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Managing step up therapy in general pediatrics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Clinical considerations for general practitioners in uncontrolled asthma</a:t>
            </a:r>
          </a:p>
          <a:p>
            <a:pPr lvl="2"/>
            <a:endParaRPr lang="en-US" dirty="0"/>
          </a:p>
          <a:p>
            <a:r>
              <a:rPr lang="en-US" dirty="0" smtClean="0"/>
              <a:t>Current evaluation and therapeutic options for children with severe persistent asthma</a:t>
            </a:r>
          </a:p>
        </p:txBody>
      </p:sp>
    </p:spTree>
    <p:extLst>
      <p:ext uri="{BB962C8B-B14F-4D97-AF65-F5344CB8AC3E}">
        <p14:creationId xmlns:p14="http://schemas.microsoft.com/office/powerpoint/2010/main" val="3355663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Lung Function Testing in Pediatric Asthma</a:t>
            </a:r>
            <a:endParaRPr lang="en-US" sz="2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3945"/>
            <a:ext cx="8229600" cy="5110656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Poor perception of bronchial obstruction</a:t>
            </a:r>
          </a:p>
          <a:p>
            <a:pPr lvl="1"/>
            <a:r>
              <a:rPr lang="en-US" dirty="0" smtClean="0"/>
              <a:t>&lt;40% of PCP perform PFTs 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60% of PCP will never perform PFTs</a:t>
            </a:r>
          </a:p>
          <a:p>
            <a:pPr lvl="1"/>
            <a:r>
              <a:rPr lang="en-US" dirty="0" smtClean="0"/>
              <a:t>But will treat asthma</a:t>
            </a:r>
          </a:p>
          <a:p>
            <a:pPr lvl="2"/>
            <a:endParaRPr lang="en-US" dirty="0"/>
          </a:p>
          <a:p>
            <a:r>
              <a:rPr lang="en-US" dirty="0"/>
              <a:t>Spirometry recommended in all asthma guidelines</a:t>
            </a:r>
          </a:p>
          <a:p>
            <a:pPr marL="57150" indent="0">
              <a:buNone/>
            </a:pPr>
            <a:r>
              <a:rPr lang="en-US" dirty="0" smtClean="0"/>
              <a:t>	Risk for asthma exacerbation</a:t>
            </a:r>
          </a:p>
          <a:p>
            <a:pPr lvl="1"/>
            <a:r>
              <a:rPr lang="en-US" dirty="0" smtClean="0"/>
              <a:t>FEV1&lt;60%</a:t>
            </a:r>
            <a:r>
              <a:rPr lang="en-US" baseline="-25000" dirty="0" smtClean="0"/>
              <a:t>pred</a:t>
            </a:r>
            <a:r>
              <a:rPr lang="en-US" dirty="0" smtClean="0"/>
              <a:t> = 2x increased risk</a:t>
            </a:r>
          </a:p>
          <a:p>
            <a:pPr lvl="1"/>
            <a:r>
              <a:rPr lang="en-US" dirty="0" smtClean="0"/>
              <a:t>FEV1 </a:t>
            </a:r>
            <a:r>
              <a:rPr lang="en-US" dirty="0" smtClean="0">
                <a:latin typeface="Calibri"/>
              </a:rPr>
              <a:t>↑</a:t>
            </a:r>
            <a:r>
              <a:rPr lang="en-US" dirty="0" smtClean="0"/>
              <a:t>12% response to bronchodilator</a:t>
            </a:r>
          </a:p>
          <a:p>
            <a:pPr lvl="2"/>
            <a:endParaRPr lang="en-US" dirty="0"/>
          </a:p>
          <a:p>
            <a:r>
              <a:rPr lang="en-US" dirty="0" smtClean="0"/>
              <a:t>Some Pediatricians have in-office </a:t>
            </a:r>
            <a:r>
              <a:rPr lang="en-US" dirty="0"/>
              <a:t>spirometry </a:t>
            </a:r>
          </a:p>
          <a:p>
            <a:pPr lvl="1"/>
            <a:r>
              <a:rPr lang="en-US" dirty="0"/>
              <a:t>If not calibrated </a:t>
            </a:r>
            <a:r>
              <a:rPr lang="en-US" dirty="0">
                <a:latin typeface="Calibri"/>
              </a:rPr>
              <a:t>→ </a:t>
            </a:r>
            <a:r>
              <a:rPr lang="en-US" dirty="0"/>
              <a:t>20% day to day variability</a:t>
            </a:r>
          </a:p>
          <a:p>
            <a:pPr lvl="2"/>
            <a:endParaRPr lang="en-US" dirty="0"/>
          </a:p>
          <a:p>
            <a:r>
              <a:rPr lang="en-US" dirty="0" smtClean="0"/>
              <a:t>Any testing outside of spirometry rarely used</a:t>
            </a:r>
          </a:p>
          <a:p>
            <a:pPr lvl="1"/>
            <a:r>
              <a:rPr lang="en-US" dirty="0" smtClean="0"/>
              <a:t>Poorly defined in all asthma guidelines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No good prospective literature evaluating normal values in children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B8069-F4FB-4C4A-A299-D8D1A1D280E9}" type="datetime4">
              <a:rPr lang="en-US" smtClean="0"/>
              <a:pPr/>
              <a:t>October 1, 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352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 of Lung Function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Pre-Post </a:t>
            </a:r>
            <a:r>
              <a:rPr lang="en-US" dirty="0" err="1" smtClean="0"/>
              <a:t>Spirometry</a:t>
            </a:r>
            <a:endParaRPr lang="en-US" dirty="0"/>
          </a:p>
          <a:p>
            <a:pPr lvl="1"/>
            <a:r>
              <a:rPr lang="en-US" dirty="0" smtClean="0"/>
              <a:t>Basic lung function assessment</a:t>
            </a:r>
          </a:p>
          <a:p>
            <a:pPr lvl="1"/>
            <a:endParaRPr lang="en-US" dirty="0"/>
          </a:p>
          <a:p>
            <a:r>
              <a:rPr lang="en-US" dirty="0" err="1" smtClean="0"/>
              <a:t>Oscillometry</a:t>
            </a:r>
            <a:endParaRPr lang="en-US" dirty="0" smtClean="0"/>
          </a:p>
          <a:p>
            <a:pPr lvl="1"/>
            <a:r>
              <a:rPr lang="en-US" dirty="0" smtClean="0"/>
              <a:t>Can perform in pre-school aged </a:t>
            </a:r>
            <a:r>
              <a:rPr lang="en-US" dirty="0" err="1" smtClean="0"/>
              <a:t>chldren</a:t>
            </a:r>
            <a:r>
              <a:rPr lang="en-US" dirty="0" smtClean="0"/>
              <a:t> (</a:t>
            </a:r>
            <a:r>
              <a:rPr lang="en-US" u="sng" dirty="0" smtClean="0"/>
              <a:t>&gt;</a:t>
            </a:r>
            <a:r>
              <a:rPr lang="en-US" dirty="0" smtClean="0"/>
              <a:t>3 years old)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Bronchial </a:t>
            </a:r>
            <a:r>
              <a:rPr lang="en-US" dirty="0" err="1"/>
              <a:t>Hyperresponsiveness</a:t>
            </a:r>
            <a:r>
              <a:rPr lang="en-US" dirty="0"/>
              <a:t> Testing</a:t>
            </a:r>
          </a:p>
          <a:p>
            <a:pPr lvl="1"/>
            <a:r>
              <a:rPr lang="en-US" dirty="0" smtClean="0"/>
              <a:t>Exercise specific symptoms</a:t>
            </a:r>
          </a:p>
          <a:p>
            <a:pPr lvl="1"/>
            <a:r>
              <a:rPr lang="en-US" dirty="0" smtClean="0"/>
              <a:t>Limitations in exercise</a:t>
            </a:r>
          </a:p>
          <a:p>
            <a:pPr lvl="1"/>
            <a:r>
              <a:rPr lang="en-US" dirty="0" smtClean="0"/>
              <a:t>Poor symptom perception</a:t>
            </a:r>
          </a:p>
          <a:p>
            <a:pPr lvl="1"/>
            <a:r>
              <a:rPr lang="en-US" dirty="0" smtClean="0"/>
              <a:t>Atypical asthma symptoms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err="1"/>
              <a:t>FeNO</a:t>
            </a:r>
            <a:endParaRPr lang="en-US" dirty="0"/>
          </a:p>
          <a:p>
            <a:pPr lvl="1"/>
            <a:r>
              <a:rPr lang="en-US" dirty="0"/>
              <a:t>Eosinophil mediated airway inflammation</a:t>
            </a:r>
          </a:p>
          <a:p>
            <a:pPr lvl="1"/>
            <a:r>
              <a:rPr lang="en-US" dirty="0"/>
              <a:t>Track response to treatment </a:t>
            </a:r>
          </a:p>
          <a:p>
            <a:pPr lvl="2"/>
            <a:r>
              <a:rPr lang="en-US" dirty="0"/>
              <a:t>Symptom control </a:t>
            </a:r>
          </a:p>
          <a:p>
            <a:pPr lvl="2"/>
            <a:r>
              <a:rPr lang="en-US" dirty="0"/>
              <a:t>Lung function response via spirometry</a:t>
            </a:r>
          </a:p>
          <a:p>
            <a:pPr lvl="2"/>
            <a:r>
              <a:rPr lang="en-US" dirty="0" smtClean="0"/>
              <a:t>Compliance</a:t>
            </a:r>
          </a:p>
          <a:p>
            <a:pPr lvl="2"/>
            <a:endParaRPr lang="en-US" dirty="0"/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Lung Volumes (pre/post bronchodilator)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Diffusion Capacity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Cardiopulmonary testing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1974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Pulmonary Function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Perform pre/post </a:t>
            </a:r>
            <a:r>
              <a:rPr lang="en-US" dirty="0" err="1" smtClean="0"/>
              <a:t>spiro</a:t>
            </a:r>
            <a:endParaRPr lang="en-US" dirty="0" smtClean="0"/>
          </a:p>
          <a:p>
            <a:pPr lvl="1"/>
            <a:r>
              <a:rPr lang="en-US" dirty="0" smtClean="0"/>
              <a:t>Initial visit </a:t>
            </a:r>
          </a:p>
          <a:p>
            <a:pPr lvl="1"/>
            <a:r>
              <a:rPr lang="en-US" dirty="0" smtClean="0"/>
              <a:t>Last </a:t>
            </a:r>
            <a:r>
              <a:rPr lang="en-US" dirty="0" err="1" smtClean="0"/>
              <a:t>spiro</a:t>
            </a:r>
            <a:endParaRPr lang="en-US" dirty="0"/>
          </a:p>
          <a:p>
            <a:pPr lvl="2"/>
            <a:r>
              <a:rPr lang="en-US" dirty="0" smtClean="0"/>
              <a:t>Baseline abnormal</a:t>
            </a:r>
          </a:p>
          <a:p>
            <a:pPr lvl="2"/>
            <a:r>
              <a:rPr lang="en-US" dirty="0" smtClean="0"/>
              <a:t>Response to bronchodilator</a:t>
            </a:r>
          </a:p>
          <a:p>
            <a:pPr lvl="2"/>
            <a:endParaRPr lang="en-US" dirty="0"/>
          </a:p>
          <a:p>
            <a:r>
              <a:rPr lang="en-US" dirty="0" err="1" smtClean="0"/>
              <a:t>Oscillometry</a:t>
            </a:r>
            <a:endParaRPr lang="en-US" dirty="0" smtClean="0"/>
          </a:p>
          <a:p>
            <a:pPr lvl="1"/>
            <a:r>
              <a:rPr lang="en-US" u="sng" dirty="0" smtClean="0"/>
              <a:t>&gt;</a:t>
            </a:r>
            <a:r>
              <a:rPr lang="en-US" dirty="0" smtClean="0"/>
              <a:t>3 years old</a:t>
            </a:r>
          </a:p>
          <a:p>
            <a:pPr lvl="1"/>
            <a:r>
              <a:rPr lang="en-US" dirty="0" smtClean="0"/>
              <a:t>Unable to </a:t>
            </a:r>
            <a:r>
              <a:rPr lang="en-US" dirty="0"/>
              <a:t>do </a:t>
            </a:r>
            <a:r>
              <a:rPr lang="en-US" dirty="0" smtClean="0"/>
              <a:t>spirometry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Bronchial </a:t>
            </a:r>
            <a:r>
              <a:rPr lang="en-US" dirty="0" err="1" smtClean="0"/>
              <a:t>Hyperresponsiveness</a:t>
            </a:r>
            <a:r>
              <a:rPr lang="en-US" dirty="0" smtClean="0"/>
              <a:t> </a:t>
            </a:r>
            <a:endParaRPr lang="en-US" dirty="0"/>
          </a:p>
          <a:p>
            <a:pPr lvl="1"/>
            <a:r>
              <a:rPr lang="en-US" dirty="0"/>
              <a:t>Normal </a:t>
            </a:r>
            <a:r>
              <a:rPr lang="en-US" dirty="0" err="1"/>
              <a:t>spiro</a:t>
            </a:r>
            <a:r>
              <a:rPr lang="en-US" dirty="0"/>
              <a:t>, Symptomatic</a:t>
            </a:r>
          </a:p>
          <a:p>
            <a:pPr lvl="1"/>
            <a:r>
              <a:rPr lang="en-US" dirty="0"/>
              <a:t>Abnormal spirometry, </a:t>
            </a:r>
          </a:p>
          <a:p>
            <a:pPr marL="457200" lvl="1" indent="0">
              <a:buNone/>
            </a:pPr>
            <a:r>
              <a:rPr lang="en-US" dirty="0"/>
              <a:t>	no bronchodilator response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err="1"/>
              <a:t>FeNO</a:t>
            </a:r>
            <a:endParaRPr lang="en-US" dirty="0"/>
          </a:p>
          <a:p>
            <a:pPr lvl="1"/>
            <a:r>
              <a:rPr lang="en-US" dirty="0"/>
              <a:t>Initial visit</a:t>
            </a:r>
          </a:p>
          <a:p>
            <a:pPr lvl="1"/>
            <a:r>
              <a:rPr lang="en-US" dirty="0"/>
              <a:t>Abnormal last visit</a:t>
            </a:r>
          </a:p>
          <a:p>
            <a:pPr lvl="2"/>
            <a:r>
              <a:rPr lang="en-US" dirty="0"/>
              <a:t>Compliance issues </a:t>
            </a:r>
          </a:p>
          <a:p>
            <a:pPr lvl="2"/>
            <a:r>
              <a:rPr lang="en-US" dirty="0"/>
              <a:t>On OCS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Lung Volumes</a:t>
            </a:r>
          </a:p>
          <a:p>
            <a:pPr lvl="1"/>
            <a:r>
              <a:rPr lang="en-US" dirty="0" smtClean="0"/>
              <a:t>Hi dose ICS + Abnormal FVC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r>
              <a:rPr lang="en-US" dirty="0" smtClean="0"/>
              <a:t>Cardiopulmonary Testing</a:t>
            </a:r>
          </a:p>
          <a:p>
            <a:pPr lvl="1"/>
            <a:r>
              <a:rPr lang="en-US" dirty="0" smtClean="0"/>
              <a:t>Unclear cardiac vs. </a:t>
            </a:r>
            <a:r>
              <a:rPr lang="en-US" dirty="0" err="1" smtClean="0"/>
              <a:t>pulm</a:t>
            </a:r>
            <a:r>
              <a:rPr lang="en-US" dirty="0" smtClean="0"/>
              <a:t> etiology</a:t>
            </a:r>
          </a:p>
          <a:p>
            <a:pPr lvl="1"/>
            <a:r>
              <a:rPr lang="en-US" dirty="0" smtClean="0"/>
              <a:t>Normal EIB</a:t>
            </a:r>
          </a:p>
          <a:p>
            <a:pPr marL="5715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B8069-F4FB-4C4A-A299-D8D1A1D280E9}" type="datetime4">
              <a:rPr lang="en-US" smtClean="0"/>
              <a:pPr/>
              <a:t>October 1, 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350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Spirometry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323088" y="1074738"/>
            <a:ext cx="4553712" cy="5276027"/>
            <a:chOff x="323088" y="1417638"/>
            <a:chExt cx="4553712" cy="5276027"/>
          </a:xfrm>
        </p:grpSpPr>
        <p:pic>
          <p:nvPicPr>
            <p:cNvPr id="1026" name="Picture 2" descr="Flow-volume-loop.sv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088" y="1417638"/>
              <a:ext cx="4553712" cy="52760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" name="Group 2"/>
            <p:cNvGrpSpPr/>
            <p:nvPr/>
          </p:nvGrpSpPr>
          <p:grpSpPr>
            <a:xfrm>
              <a:off x="3048000" y="1617964"/>
              <a:ext cx="914400" cy="1887236"/>
              <a:chOff x="3048000" y="1617964"/>
              <a:chExt cx="914400" cy="1887236"/>
            </a:xfrm>
          </p:grpSpPr>
          <p:cxnSp>
            <p:nvCxnSpPr>
              <p:cNvPr id="6" name="Straight Connector 5"/>
              <p:cNvCxnSpPr/>
              <p:nvPr/>
            </p:nvCxnSpPr>
            <p:spPr>
              <a:xfrm flipV="1">
                <a:off x="3352800" y="1981200"/>
                <a:ext cx="0" cy="152400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TextBox 6"/>
              <p:cNvSpPr txBox="1"/>
              <p:nvPr/>
            </p:nvSpPr>
            <p:spPr>
              <a:xfrm>
                <a:off x="3048000" y="1617964"/>
                <a:ext cx="914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FEV</a:t>
                </a:r>
                <a:r>
                  <a:rPr lang="en-US" dirty="0" smtClean="0"/>
                  <a:t>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1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p:grpSp>
      </p:grp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21" t="3922" r="11979" b="2873"/>
          <a:stretch/>
        </p:blipFill>
        <p:spPr bwMode="auto">
          <a:xfrm>
            <a:off x="4876800" y="1313164"/>
            <a:ext cx="3492500" cy="4782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5319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Pulmonary Function Testing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5433784"/>
              </p:ext>
            </p:extLst>
          </p:nvPr>
        </p:nvGraphicFramePr>
        <p:xfrm>
          <a:off x="110358" y="790893"/>
          <a:ext cx="8907519" cy="2948376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818828"/>
                <a:gridCol w="1433761"/>
                <a:gridCol w="1310866"/>
                <a:gridCol w="1310866"/>
                <a:gridCol w="1095119"/>
                <a:gridCol w="1938079"/>
              </a:tblGrid>
              <a:tr h="338726">
                <a:tc gridSpan="6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cap="all" dirty="0">
                          <a:effectLst/>
                        </a:rPr>
                        <a:t>obstructive lung disease (in children)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8726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PARAMETER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NORMAL/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INTERMITTENT ASTHMA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PERSISTENT ASTHMA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cap="all">
                          <a:effectLst/>
                        </a:rPr>
                        <a:t>Significant Response to Bronchodilator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2633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Mild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Moderate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Severe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409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FVC (% pred)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sng">
                          <a:effectLst/>
                        </a:rPr>
                        <a:t>&gt;</a:t>
                      </a:r>
                      <a:r>
                        <a:rPr lang="en-US" sz="1600">
                          <a:effectLst/>
                        </a:rPr>
                        <a:t>80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70-80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60-70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&lt;60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12% increase</a:t>
                      </a:r>
                      <a:endParaRPr lang="en-US" sz="1600" dirty="0">
                        <a:effectLst/>
                      </a:endParaRPr>
                    </a:p>
                  </a:txBody>
                  <a:tcPr marL="68580" marR="68580" marT="0" marB="0" anchor="ctr"/>
                </a:tc>
              </a:tr>
              <a:tr h="27409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FEV1 (% </a:t>
                      </a:r>
                      <a:r>
                        <a:rPr lang="en-US" sz="1600" dirty="0" err="1">
                          <a:effectLst/>
                        </a:rPr>
                        <a:t>Pred</a:t>
                      </a:r>
                      <a:r>
                        <a:rPr lang="en-US" sz="1600" dirty="0" smtClean="0">
                          <a:effectLst/>
                        </a:rPr>
                        <a:t>)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&gt;80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&gt;</a:t>
                      </a:r>
                      <a:r>
                        <a:rPr lang="en-US" sz="1600" dirty="0" smtClean="0">
                          <a:effectLst/>
                        </a:rPr>
                        <a:t>80 </a:t>
                      </a:r>
                      <a:r>
                        <a:rPr lang="en-US" sz="1600" dirty="0" smtClean="0">
                          <a:solidFill>
                            <a:srgbClr val="FF0000"/>
                          </a:solidFill>
                          <a:effectLst/>
                        </a:rPr>
                        <a:t>(70-80)</a:t>
                      </a:r>
                      <a:endParaRPr lang="en-US" sz="16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60-80 </a:t>
                      </a:r>
                      <a:r>
                        <a:rPr lang="en-US" sz="1600" dirty="0" smtClean="0">
                          <a:solidFill>
                            <a:srgbClr val="FF0000"/>
                          </a:solidFill>
                          <a:effectLst/>
                        </a:rPr>
                        <a:t>(60-70)</a:t>
                      </a:r>
                      <a:endParaRPr lang="en-US" sz="16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&lt;60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4819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FEV1/FVC (abs = </a:t>
                      </a:r>
                      <a:r>
                        <a:rPr lang="en-US" sz="1600" dirty="0" smtClean="0">
                          <a:effectLst/>
                        </a:rPr>
                        <a:t>%)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sng">
                          <a:effectLst/>
                        </a:rPr>
                        <a:t>&gt;</a:t>
                      </a:r>
                      <a:r>
                        <a:rPr lang="en-US" sz="1600">
                          <a:effectLst/>
                        </a:rPr>
                        <a:t>85%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&gt;80</a:t>
                      </a:r>
                      <a:r>
                        <a:rPr lang="en-US" sz="1600" dirty="0" smtClean="0">
                          <a:effectLst/>
                        </a:rPr>
                        <a:t>%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&lt;90%</a:t>
                      </a:r>
                      <a:endParaRPr lang="en-US" sz="16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75-80%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&lt;75%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4819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FEF25-75% (% pred)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u="sng" dirty="0">
                          <a:solidFill>
                            <a:srgbClr val="FF0000"/>
                          </a:solidFill>
                          <a:effectLst/>
                        </a:rPr>
                        <a:t>&gt;</a:t>
                      </a:r>
                      <a:r>
                        <a:rPr lang="en-US" sz="1600" i="1" dirty="0">
                          <a:solidFill>
                            <a:srgbClr val="FF0000"/>
                          </a:solidFill>
                          <a:effectLst/>
                        </a:rPr>
                        <a:t>70%</a:t>
                      </a:r>
                      <a:endParaRPr lang="en-US" sz="1600" i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dirty="0">
                          <a:solidFill>
                            <a:srgbClr val="FF0000"/>
                          </a:solidFill>
                          <a:effectLst/>
                        </a:rPr>
                        <a:t>55-70%</a:t>
                      </a:r>
                      <a:endParaRPr lang="en-US" sz="1600" i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dirty="0">
                          <a:solidFill>
                            <a:srgbClr val="FF0000"/>
                          </a:solidFill>
                          <a:effectLst/>
                        </a:rPr>
                        <a:t>40-55%</a:t>
                      </a:r>
                      <a:endParaRPr lang="en-US" sz="1600" i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dirty="0">
                          <a:solidFill>
                            <a:srgbClr val="FF0000"/>
                          </a:solidFill>
                          <a:effectLst/>
                        </a:rPr>
                        <a:t>&lt;40%</a:t>
                      </a:r>
                      <a:endParaRPr lang="en-US" sz="1600" i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25</a:t>
                      </a:r>
                      <a:r>
                        <a:rPr lang="en-US" sz="1600" dirty="0">
                          <a:effectLst/>
                        </a:rPr>
                        <a:t>% increase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B8069-F4FB-4C4A-A299-D8D1A1D280E9}" type="datetime4">
              <a:rPr lang="en-US" smtClean="0"/>
              <a:pPr/>
              <a:t>October 1, 2019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238140" y="6146347"/>
            <a:ext cx="407706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National Heart, Lung, and Blood Institute. Expert panel report 3:</a:t>
            </a:r>
          </a:p>
          <a:p>
            <a:r>
              <a:rPr lang="en-US" sz="1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guidelines for the diagnosis and management of asthma—full report 2007. </a:t>
            </a:r>
            <a:r>
              <a:rPr lang="en-US" sz="10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www.nhlbi.nih.gov/guidelines/asthma/asthgdln.pdf</a:t>
            </a:r>
            <a:r>
              <a:rPr lang="en-US" sz="1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3863181"/>
            <a:ext cx="8229600" cy="2262982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b="0" i="0" kern="1200">
                <a:solidFill>
                  <a:schemeClr val="tx1"/>
                </a:solidFill>
                <a:latin typeface="Corbel"/>
                <a:ea typeface="+mn-ea"/>
                <a:cs typeface="Corbe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b="0" i="0" kern="1200">
                <a:solidFill>
                  <a:schemeClr val="tx1"/>
                </a:solidFill>
                <a:latin typeface="Corbel"/>
                <a:ea typeface="+mn-ea"/>
                <a:cs typeface="Corbe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Corbel"/>
                <a:ea typeface="+mn-ea"/>
                <a:cs typeface="Corbe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b="0" i="0" kern="1200">
                <a:solidFill>
                  <a:schemeClr val="tx1"/>
                </a:solidFill>
                <a:latin typeface="Corbel"/>
                <a:ea typeface="+mn-ea"/>
                <a:cs typeface="Corbe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b="0" i="0" kern="1200">
                <a:solidFill>
                  <a:schemeClr val="tx1"/>
                </a:solidFill>
                <a:latin typeface="Corbel"/>
                <a:ea typeface="+mn-ea"/>
                <a:cs typeface="Corbe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Advantages</a:t>
            </a:r>
          </a:p>
          <a:p>
            <a:pPr lvl="1"/>
            <a:r>
              <a:rPr lang="en-US" dirty="0" smtClean="0"/>
              <a:t>More sensitive to underlying bronchospasm that may not be perceived by the patient</a:t>
            </a:r>
          </a:p>
          <a:p>
            <a:pPr lvl="1"/>
            <a:r>
              <a:rPr lang="en-US" dirty="0" smtClean="0"/>
              <a:t>May help identify other pathology to explain symptoms</a:t>
            </a:r>
          </a:p>
          <a:p>
            <a:pPr lvl="1"/>
            <a:r>
              <a:rPr lang="en-US" dirty="0" smtClean="0"/>
              <a:t>Responsiveness associated with increased likelihood to respond to inhaled steroids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Limitations</a:t>
            </a:r>
          </a:p>
          <a:p>
            <a:pPr lvl="1"/>
            <a:r>
              <a:rPr lang="en-US" dirty="0" smtClean="0"/>
              <a:t>Often normal at baseline in children</a:t>
            </a:r>
          </a:p>
          <a:p>
            <a:pPr lvl="1"/>
            <a:r>
              <a:rPr lang="en-US" dirty="0" smtClean="0"/>
              <a:t>May need to induce bronchospasm</a:t>
            </a:r>
          </a:p>
          <a:p>
            <a:pPr lvl="1"/>
            <a:r>
              <a:rPr lang="en-US" dirty="0" smtClean="0"/>
              <a:t>May be difficult to perform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5584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Oscillometry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B8069-F4FB-4C4A-A299-D8D1A1D280E9}" type="datetime4">
              <a:rPr lang="en-US" smtClean="0"/>
              <a:pPr/>
              <a:t>October 1, 2019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" y="965200"/>
            <a:ext cx="3000375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 descr="IOS Spiromet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6067" y="394136"/>
            <a:ext cx="4824250" cy="2579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6067" y="3088882"/>
            <a:ext cx="4887306" cy="3348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034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FeNO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smtClean="0"/>
              <a:t>Fraction of Exhaled nitric oxide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Best studied biomarker in asthma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Reflects airway and tissue eosinophilia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&gt;70% success rate</a:t>
            </a:r>
            <a:br>
              <a:rPr lang="en-US" dirty="0" smtClean="0"/>
            </a:br>
            <a:r>
              <a:rPr lang="en-US" dirty="0" smtClean="0"/>
              <a:t>	</a:t>
            </a:r>
          </a:p>
          <a:p>
            <a:r>
              <a:rPr lang="en-US" dirty="0" smtClean="0"/>
              <a:t>Can track treatment compliance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Affected by diet, allergen exposure, ETS exposure</a:t>
            </a:r>
          </a:p>
          <a:p>
            <a:pPr lvl="1"/>
            <a:endParaRPr lang="en-US" dirty="0"/>
          </a:p>
          <a:p>
            <a:r>
              <a:rPr lang="en-US" dirty="0" smtClean="0"/>
              <a:t>May not be reliable in all patients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290848" cy="45259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Clinically Relevant Values</a:t>
            </a:r>
          </a:p>
          <a:p>
            <a:r>
              <a:rPr lang="en-US" dirty="0" smtClean="0"/>
              <a:t>&lt;20 </a:t>
            </a:r>
            <a:r>
              <a:rPr lang="en-US" dirty="0"/>
              <a:t>ppb in children with asthma NOT on ICS </a:t>
            </a:r>
          </a:p>
          <a:p>
            <a:pPr lvl="1"/>
            <a:r>
              <a:rPr lang="en-US" dirty="0"/>
              <a:t>Eosinophilic inflammation, ICS responsiveness less likely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20-35 </a:t>
            </a:r>
            <a:r>
              <a:rPr lang="en-US" dirty="0"/>
              <a:t>ppb: Intermediate levels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&gt;</a:t>
            </a:r>
            <a:r>
              <a:rPr lang="en-US" dirty="0"/>
              <a:t>35 ppb: Eosinophilic Inflammation</a:t>
            </a:r>
          </a:p>
          <a:p>
            <a:pPr lvl="1"/>
            <a:endParaRPr lang="en-US" dirty="0"/>
          </a:p>
          <a:p>
            <a:r>
              <a:rPr lang="en-US" dirty="0" smtClean="0"/>
              <a:t>&gt;</a:t>
            </a:r>
            <a:r>
              <a:rPr lang="en-US" dirty="0"/>
              <a:t>49 ppb: Predictive of asthma relapse </a:t>
            </a:r>
          </a:p>
          <a:p>
            <a:pPr lvl="1"/>
            <a:r>
              <a:rPr lang="en-US" dirty="0"/>
              <a:t>71% sensitivity, 90% specificity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B8069-F4FB-4C4A-A299-D8D1A1D280E9}" type="datetime4">
              <a:rPr lang="en-US" smtClean="0"/>
              <a:pPr/>
              <a:t>October 1, 2019</a:t>
            </a:fld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1983" y="6505247"/>
            <a:ext cx="49530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Image result for FeNO testing nio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9284" y="7227432"/>
            <a:ext cx="3549764" cy="1774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4347240" y="1447311"/>
            <a:ext cx="4639106" cy="3961011"/>
            <a:chOff x="4347240" y="1447311"/>
            <a:chExt cx="4639106" cy="3961011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7240" y="1447311"/>
              <a:ext cx="4623340" cy="3692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5801711" y="5131323"/>
              <a:ext cx="31846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orbel" panose="020B0503020204020204" pitchFamily="34" charset="0"/>
                </a:rPr>
                <a:t>Karhonon</a:t>
              </a:r>
              <a:r>
                <a:rPr lang="en-US" sz="1200" i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orbel" panose="020B0503020204020204" pitchFamily="34" charset="0"/>
                </a:rPr>
                <a:t>, et al. 2002</a:t>
              </a:r>
              <a:endParaRPr lang="en-US" sz="12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63446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7315411"/>
              </p:ext>
            </p:extLst>
          </p:nvPr>
        </p:nvGraphicFramePr>
        <p:xfrm>
          <a:off x="457200" y="922262"/>
          <a:ext cx="8146733" cy="2010125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4321302"/>
                <a:gridCol w="3825431"/>
              </a:tblGrid>
              <a:tr h="40202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STUDY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POSITIVE TEST (Reduction in FEV</a:t>
                      </a:r>
                      <a:r>
                        <a:rPr lang="en-US" sz="2000" baseline="-25000" dirty="0" smtClean="0"/>
                        <a:t>1</a:t>
                      </a:r>
                      <a:r>
                        <a:rPr lang="en-US" sz="2000" dirty="0" smtClean="0"/>
                        <a:t>)</a:t>
                      </a:r>
                      <a:endParaRPr lang="en-US" sz="2000" dirty="0"/>
                    </a:p>
                  </a:txBody>
                  <a:tcPr anchor="ctr"/>
                </a:tc>
              </a:tr>
              <a:tr h="402025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Exercise Induced Bronchospasm Testing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 </a:t>
                      </a:r>
                      <a:r>
                        <a:rPr lang="en-US" sz="2000" u="sng" dirty="0" smtClean="0"/>
                        <a:t>&gt;</a:t>
                      </a:r>
                      <a:r>
                        <a:rPr lang="en-US" sz="2000" u="none" dirty="0" smtClean="0"/>
                        <a:t>1</a:t>
                      </a:r>
                      <a:r>
                        <a:rPr lang="en-US" sz="2000" dirty="0" smtClean="0"/>
                        <a:t>0%</a:t>
                      </a:r>
                      <a:endParaRPr lang="en-US" sz="2000" baseline="-25000" dirty="0"/>
                    </a:p>
                  </a:txBody>
                  <a:tcPr anchor="ctr"/>
                </a:tc>
              </a:tr>
              <a:tr h="402025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Methacholine Challenge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u="sng" dirty="0" smtClean="0"/>
                        <a:t>&gt;</a:t>
                      </a:r>
                      <a:r>
                        <a:rPr lang="en-US" sz="2000" dirty="0" smtClean="0"/>
                        <a:t>20%</a:t>
                      </a:r>
                      <a:endParaRPr lang="en-US" sz="2000" dirty="0"/>
                    </a:p>
                  </a:txBody>
                  <a:tcPr anchor="ctr"/>
                </a:tc>
              </a:tr>
              <a:tr h="402025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Mannitol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u="sng" dirty="0" smtClean="0"/>
                        <a:t>&gt;</a:t>
                      </a:r>
                      <a:r>
                        <a:rPr lang="en-US" sz="2000" u="none" dirty="0" smtClean="0"/>
                        <a:t>15</a:t>
                      </a:r>
                      <a:r>
                        <a:rPr lang="en-US" sz="2000" dirty="0" smtClean="0"/>
                        <a:t>%</a:t>
                      </a:r>
                      <a:endParaRPr lang="en-US" sz="2000" dirty="0"/>
                    </a:p>
                  </a:txBody>
                  <a:tcPr anchor="ctr"/>
                </a:tc>
              </a:tr>
              <a:tr h="402025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Cold Air Provocation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u="sng" dirty="0" smtClean="0"/>
                        <a:t>&gt;</a:t>
                      </a:r>
                      <a:r>
                        <a:rPr lang="en-US" sz="2000" dirty="0" smtClean="0"/>
                        <a:t>20%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B8069-F4FB-4C4A-A299-D8D1A1D280E9}" type="datetime4">
              <a:rPr lang="en-US" smtClean="0"/>
              <a:pPr/>
              <a:t>October 1, 2019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Bronchial </a:t>
            </a:r>
            <a:r>
              <a:rPr lang="en-US" dirty="0" err="1" smtClean="0"/>
              <a:t>Hyperresponsiveness</a:t>
            </a:r>
            <a:r>
              <a:rPr lang="en-US" dirty="0" smtClean="0"/>
              <a:t> Testing</a:t>
            </a:r>
            <a:br>
              <a:rPr lang="en-US" dirty="0" smtClean="0"/>
            </a:br>
            <a:endParaRPr lang="en-US" sz="24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1624" y="6515100"/>
            <a:ext cx="49530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141891" y="3443690"/>
            <a:ext cx="455623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000" dirty="0" smtClean="0"/>
              <a:t>When to consider: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Exercise </a:t>
            </a:r>
            <a:r>
              <a:rPr lang="en-US" sz="2000" dirty="0"/>
              <a:t>specific symptoms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Limitations in exercise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Poor symptom perception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Atypical asthma </a:t>
            </a:r>
            <a:r>
              <a:rPr lang="en-US" sz="2000" dirty="0" smtClean="0"/>
              <a:t>symptoms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Normal </a:t>
            </a:r>
            <a:r>
              <a:rPr lang="en-US" sz="2000" dirty="0" smtClean="0"/>
              <a:t>pre/post BD </a:t>
            </a:r>
            <a:r>
              <a:rPr lang="en-US" sz="2000" dirty="0" smtClean="0"/>
              <a:t>spirometry</a:t>
            </a:r>
            <a:endParaRPr lang="en-US" sz="2000" dirty="0"/>
          </a:p>
        </p:txBody>
      </p:sp>
      <p:pic>
        <p:nvPicPr>
          <p:cNvPr id="7" name="Picture 6" descr="http://rc.rcjournal.com/content/respcare/57/1/39/F4.large.jpg?width=800&amp;height=600&amp;carousel=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54"/>
          <a:stretch/>
        </p:blipFill>
        <p:spPr bwMode="auto">
          <a:xfrm>
            <a:off x="4556233" y="3026979"/>
            <a:ext cx="4057259" cy="3260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3018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1634" y="3810000"/>
            <a:ext cx="3048000" cy="304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Peak Flow Meter</a:t>
            </a:r>
            <a:endParaRPr lang="en-US" dirty="0"/>
          </a:p>
        </p:txBody>
      </p:sp>
      <p:pic>
        <p:nvPicPr>
          <p:cNvPr id="7" name="Picture 2" descr="Flow-volume-loop.sv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7214" y="1149617"/>
            <a:ext cx="3239585" cy="3753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108028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Advantages</a:t>
            </a:r>
          </a:p>
          <a:p>
            <a:pPr lvl="1"/>
            <a:r>
              <a:rPr lang="en-US" dirty="0" smtClean="0"/>
              <a:t>Portable</a:t>
            </a:r>
          </a:p>
          <a:p>
            <a:pPr lvl="1"/>
            <a:r>
              <a:rPr lang="en-US" dirty="0" smtClean="0"/>
              <a:t>May be helpful to detect change from established baseline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Limitations</a:t>
            </a:r>
          </a:p>
          <a:p>
            <a:pPr lvl="1"/>
            <a:r>
              <a:rPr lang="en-US" dirty="0" smtClean="0"/>
              <a:t>Not sensitive</a:t>
            </a:r>
          </a:p>
          <a:p>
            <a:pPr lvl="1"/>
            <a:r>
              <a:rPr lang="en-US" dirty="0" smtClean="0"/>
              <a:t>Extremely dependent on patient effort</a:t>
            </a:r>
          </a:p>
          <a:p>
            <a:pPr lvl="1"/>
            <a:r>
              <a:rPr lang="en-US" dirty="0" smtClean="0"/>
              <a:t>Must establish a baseline</a:t>
            </a:r>
          </a:p>
          <a:p>
            <a:pPr lvl="1"/>
            <a:r>
              <a:rPr lang="en-US" dirty="0" smtClean="0"/>
              <a:t>Variable based on time of day</a:t>
            </a:r>
          </a:p>
        </p:txBody>
      </p:sp>
    </p:spTree>
    <p:extLst>
      <p:ext uri="{BB962C8B-B14F-4D97-AF65-F5344CB8AC3E}">
        <p14:creationId xmlns:p14="http://schemas.microsoft.com/office/powerpoint/2010/main" val="1683052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Flexible Bronchoscopy with BAL</a:t>
            </a:r>
            <a:r>
              <a:rPr lang="en-US" dirty="0"/>
              <a:t/>
            </a:r>
            <a:br>
              <a:rPr lang="en-US" dirty="0"/>
            </a:br>
            <a:r>
              <a:rPr lang="en-US" sz="2200" dirty="0"/>
              <a:t>Perform off antibiotics and steroids for at least 4 weeks</a:t>
            </a:r>
            <a:br>
              <a:rPr lang="en-US" sz="2200" dirty="0"/>
            </a:br>
            <a:endParaRPr lang="en-US" sz="22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6900468"/>
              </p:ext>
            </p:extLst>
          </p:nvPr>
        </p:nvGraphicFramePr>
        <p:xfrm>
          <a:off x="137160" y="1044376"/>
          <a:ext cx="8892540" cy="576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64180"/>
                <a:gridCol w="2964180"/>
                <a:gridCol w="2964180"/>
              </a:tblGrid>
              <a:tr h="346636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Evaluation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Study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Why</a:t>
                      </a:r>
                      <a:endParaRPr lang="en-US" dirty="0"/>
                    </a:p>
                  </a:txBody>
                  <a:tcPr anchor="ctr"/>
                </a:tc>
              </a:tr>
              <a:tr h="769247">
                <a:tc rowSpan="2">
                  <a:txBody>
                    <a:bodyPr/>
                    <a:lstStyle/>
                    <a:p>
                      <a:r>
                        <a:rPr lang="en-US" dirty="0" smtClean="0"/>
                        <a:t>Serum</a:t>
                      </a:r>
                    </a:p>
                    <a:p>
                      <a:r>
                        <a:rPr lang="en-US" i="1" dirty="0" smtClean="0"/>
                        <a:t>(If</a:t>
                      </a:r>
                      <a:r>
                        <a:rPr lang="en-US" i="1" baseline="0" dirty="0" smtClean="0"/>
                        <a:t> not done in past 4 weeks)</a:t>
                      </a:r>
                      <a:endParaRPr lang="en-US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CBC</a:t>
                      </a:r>
                      <a:r>
                        <a:rPr lang="en-US" baseline="0" dirty="0" smtClean="0"/>
                        <a:t> with diff </a:t>
                      </a:r>
                    </a:p>
                    <a:p>
                      <a:r>
                        <a:rPr lang="en-US" sz="1400" i="1" baseline="0" dirty="0" smtClean="0"/>
                        <a:t>Compare systemic vs organ specific eosinophilia</a:t>
                      </a:r>
                      <a:endParaRPr lang="en-US" sz="14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WBC, c</a:t>
                      </a:r>
                      <a:r>
                        <a:rPr lang="en-US" sz="1600" baseline="0" dirty="0" smtClean="0"/>
                        <a:t>onsider infection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Peripheral</a:t>
                      </a:r>
                      <a:r>
                        <a:rPr lang="en-US" sz="1600" baseline="0" dirty="0" smtClean="0"/>
                        <a:t> eosinophilia</a:t>
                      </a:r>
                    </a:p>
                    <a:p>
                      <a:r>
                        <a:rPr lang="en-US" sz="1600" baseline="0" dirty="0" smtClean="0"/>
                        <a:t>Anti-IL4/5 </a:t>
                      </a:r>
                      <a:r>
                        <a:rPr lang="en-US" sz="1600" baseline="0" dirty="0" smtClean="0"/>
                        <a:t>therapy potential</a:t>
                      </a:r>
                      <a:endParaRPr lang="en-US" sz="1600" dirty="0"/>
                    </a:p>
                  </a:txBody>
                  <a:tcPr anchor="ctr"/>
                </a:tc>
              </a:tr>
              <a:tr h="541322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IgE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Anti-</a:t>
                      </a:r>
                      <a:r>
                        <a:rPr lang="en-US" sz="1600" dirty="0" err="1" smtClean="0"/>
                        <a:t>IgE</a:t>
                      </a:r>
                      <a:r>
                        <a:rPr lang="en-US" sz="1600" dirty="0" smtClean="0"/>
                        <a:t>  therapy </a:t>
                      </a:r>
                      <a:r>
                        <a:rPr lang="en-US" sz="1600" dirty="0" smtClean="0"/>
                        <a:t>potential</a:t>
                      </a:r>
                    </a:p>
                    <a:p>
                      <a:r>
                        <a:rPr lang="en-US" sz="1600" dirty="0" smtClean="0"/>
                        <a:t>Evaluate for ABPA</a:t>
                      </a:r>
                      <a:endParaRPr lang="en-US" sz="1600" dirty="0"/>
                    </a:p>
                  </a:txBody>
                  <a:tcPr anchor="ctr"/>
                </a:tc>
              </a:tr>
              <a:tr h="541322">
                <a:tc rowSpan="2">
                  <a:txBody>
                    <a:bodyPr/>
                    <a:lstStyle/>
                    <a:p>
                      <a:r>
                        <a:rPr lang="en-US" dirty="0" smtClean="0"/>
                        <a:t>Direct</a:t>
                      </a:r>
                      <a:r>
                        <a:rPr lang="en-US" baseline="0" dirty="0" smtClean="0"/>
                        <a:t> visualization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Airway Anatomy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External</a:t>
                      </a:r>
                      <a:r>
                        <a:rPr lang="en-US" sz="1600" baseline="0" dirty="0" smtClean="0"/>
                        <a:t> compression, FB, </a:t>
                      </a:r>
                      <a:r>
                        <a:rPr lang="en-US" sz="1600" dirty="0" smtClean="0"/>
                        <a:t>RML</a:t>
                      </a:r>
                      <a:r>
                        <a:rPr lang="en-US" sz="1600" baseline="0" dirty="0" smtClean="0"/>
                        <a:t> Syndrome, Aberrant anatomy</a:t>
                      </a:r>
                      <a:endParaRPr lang="en-US" sz="1600" dirty="0"/>
                    </a:p>
                  </a:txBody>
                  <a:tcPr anchor="ctr"/>
                </a:tc>
              </a:tr>
              <a:tr h="541322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Airway Dynamics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Malacia</a:t>
                      </a:r>
                      <a:r>
                        <a:rPr lang="en-US" sz="1600" dirty="0" smtClean="0"/>
                        <a:t>,</a:t>
                      </a:r>
                      <a:r>
                        <a:rPr lang="en-US" sz="1600" baseline="0" dirty="0" smtClean="0"/>
                        <a:t> dynamic anatomic changes</a:t>
                      </a:r>
                      <a:endParaRPr lang="en-US" sz="1600" dirty="0"/>
                    </a:p>
                  </a:txBody>
                  <a:tcPr anchor="ctr"/>
                </a:tc>
              </a:tr>
              <a:tr h="541322">
                <a:tc rowSpan="6">
                  <a:txBody>
                    <a:bodyPr/>
                    <a:lstStyle/>
                    <a:p>
                      <a:r>
                        <a:rPr lang="en-US" dirty="0" smtClean="0"/>
                        <a:t>BAL Studies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Eosinophilia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u="sng" dirty="0" smtClean="0"/>
                        <a:t>&gt;</a:t>
                      </a:r>
                      <a:r>
                        <a:rPr lang="en-US" sz="1600" dirty="0" smtClean="0"/>
                        <a:t>20% suggests significant/acute disease</a:t>
                      </a:r>
                      <a:endParaRPr lang="en-US" sz="1600" dirty="0"/>
                    </a:p>
                  </a:txBody>
                  <a:tcPr anchor="ctr"/>
                </a:tc>
              </a:tr>
              <a:tr h="541322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Neutrophilia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1600" dirty="0" smtClean="0"/>
                        <a:t>&gt;70%, often &gt;90%</a:t>
                      </a:r>
                    </a:p>
                    <a:p>
                      <a:pPr lvl="0"/>
                      <a:r>
                        <a:rPr lang="en-US" sz="1600" dirty="0" smtClean="0"/>
                        <a:t>+ elevated WBC</a:t>
                      </a:r>
                    </a:p>
                  </a:txBody>
                  <a:tcPr anchor="ctr"/>
                </a:tc>
              </a:tr>
              <a:tr h="541322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Fungal Disease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Culture</a:t>
                      </a:r>
                    </a:p>
                    <a:p>
                      <a:r>
                        <a:rPr lang="en-US" sz="1600" dirty="0" smtClean="0"/>
                        <a:t>Pathology</a:t>
                      </a:r>
                      <a:endParaRPr lang="en-US" sz="1600" dirty="0"/>
                    </a:p>
                  </a:txBody>
                  <a:tcPr anchor="ctr"/>
                </a:tc>
              </a:tr>
              <a:tr h="346636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Bacterial</a:t>
                      </a:r>
                      <a:r>
                        <a:rPr lang="en-US" baseline="0" dirty="0" smtClean="0"/>
                        <a:t> Culture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PBB</a:t>
                      </a:r>
                      <a:r>
                        <a:rPr lang="en-US" sz="1600" dirty="0" smtClean="0"/>
                        <a:t>, Indolent Infection</a:t>
                      </a:r>
                      <a:endParaRPr lang="en-US" sz="1600" dirty="0"/>
                    </a:p>
                  </a:txBody>
                  <a:tcPr anchor="ctr"/>
                </a:tc>
              </a:tr>
              <a:tr h="346636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Alveolar Macrophages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hemosiderin, lipid laden</a:t>
                      </a:r>
                      <a:endParaRPr lang="en-US" sz="1600" dirty="0"/>
                    </a:p>
                  </a:txBody>
                  <a:tcPr anchor="ctr"/>
                </a:tc>
              </a:tr>
              <a:tr h="346636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Pepsin Assay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?GERD/aspiration?</a:t>
                      </a:r>
                      <a:endParaRPr lang="en-US" sz="16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8332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Severe Asthma Guidelines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B8069-F4FB-4C4A-A299-D8D1A1D280E9}" type="datetime4">
              <a:rPr lang="en-US" smtClean="0"/>
              <a:pPr/>
              <a:t>October 1, 2019</a:t>
            </a:fld>
            <a:endParaRPr lang="en-US"/>
          </a:p>
        </p:txBody>
      </p:sp>
      <p:pic>
        <p:nvPicPr>
          <p:cNvPr id="10242" name="Picture 2" descr="Image result for GINA asthm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636" y="3410947"/>
            <a:ext cx="6239713" cy="2627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735" y="1056291"/>
            <a:ext cx="6297130" cy="2228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3625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Bronchoscopy in Asthma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8028" y="1600200"/>
            <a:ext cx="3578772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Descriptive findings</a:t>
            </a:r>
          </a:p>
          <a:p>
            <a:pPr lvl="1"/>
            <a:r>
              <a:rPr lang="en-US" dirty="0" smtClean="0"/>
              <a:t>Erythema</a:t>
            </a:r>
          </a:p>
          <a:p>
            <a:pPr lvl="1"/>
            <a:r>
              <a:rPr lang="en-US" dirty="0" smtClean="0"/>
              <a:t>Loss of cartilage rings</a:t>
            </a:r>
          </a:p>
          <a:p>
            <a:pPr lvl="1"/>
            <a:r>
              <a:rPr lang="en-US" dirty="0" smtClean="0"/>
              <a:t>Edema</a:t>
            </a:r>
          </a:p>
          <a:p>
            <a:pPr lvl="1"/>
            <a:r>
              <a:rPr lang="en-US" dirty="0" smtClean="0"/>
              <a:t>Friability</a:t>
            </a:r>
          </a:p>
          <a:p>
            <a:pPr lvl="1"/>
            <a:r>
              <a:rPr lang="en-US" dirty="0" smtClean="0"/>
              <a:t>Evaluate for dynamic airway changes</a:t>
            </a:r>
          </a:p>
          <a:p>
            <a:pPr lvl="1"/>
            <a:r>
              <a:rPr lang="en-US" dirty="0" smtClean="0"/>
              <a:t>Rule in/out other issues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B8069-F4FB-4C4A-A299-D8D1A1D280E9}" type="datetime4">
              <a:rPr lang="en-US" smtClean="0"/>
              <a:pPr/>
              <a:t>October 1, 2019</a:t>
            </a:fld>
            <a:endParaRPr lang="en-US"/>
          </a:p>
        </p:txBody>
      </p:sp>
      <p:pic>
        <p:nvPicPr>
          <p:cNvPr id="20482" name="Picture 2" descr="two images of airway as seen during bronchoscopy, one normal and the other narrowed due to inflam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651" y="1662058"/>
            <a:ext cx="4191000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735058.fig.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055" y="3509797"/>
            <a:ext cx="3373821" cy="3092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1131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Bronchoscopy/BAL </a:t>
            </a:r>
            <a:r>
              <a:rPr lang="en-US" dirty="0" smtClean="0"/>
              <a:t>Findings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646" y="1150877"/>
            <a:ext cx="5092271" cy="5439109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Pulmonary </a:t>
            </a:r>
            <a:r>
              <a:rPr lang="en-US" dirty="0" smtClean="0"/>
              <a:t>Eosinophilia </a:t>
            </a:r>
          </a:p>
          <a:p>
            <a:pPr lvl="1"/>
            <a:r>
              <a:rPr lang="en-US" dirty="0" smtClean="0"/>
              <a:t>&gt;16% BAL Eos</a:t>
            </a:r>
            <a:endParaRPr lang="en-US" dirty="0" smtClean="0"/>
          </a:p>
          <a:p>
            <a:pPr lvl="1"/>
            <a:r>
              <a:rPr lang="en-US" dirty="0" smtClean="0"/>
              <a:t>Treatment</a:t>
            </a:r>
            <a:endParaRPr lang="en-US" dirty="0" smtClean="0"/>
          </a:p>
          <a:p>
            <a:pPr lvl="2"/>
            <a:r>
              <a:rPr lang="en-US" dirty="0" smtClean="0"/>
              <a:t>2-4 weeks OCS </a:t>
            </a:r>
            <a:r>
              <a:rPr lang="en-US" dirty="0" smtClean="0"/>
              <a:t>(tapering </a:t>
            </a:r>
            <a:r>
              <a:rPr lang="en-US" dirty="0" smtClean="0"/>
              <a:t>over 4 </a:t>
            </a:r>
            <a:r>
              <a:rPr lang="en-US" dirty="0" err="1" smtClean="0"/>
              <a:t>wks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Refractory dose ICS (</a:t>
            </a:r>
            <a:r>
              <a:rPr lang="en-US" u="sng" dirty="0" smtClean="0"/>
              <a:t>&gt;</a:t>
            </a:r>
            <a:r>
              <a:rPr lang="en-US" dirty="0" smtClean="0"/>
              <a:t>16oo mcg daily)</a:t>
            </a:r>
          </a:p>
          <a:p>
            <a:pPr lvl="2"/>
            <a:r>
              <a:rPr lang="en-US" dirty="0" smtClean="0"/>
              <a:t>Inhaled </a:t>
            </a:r>
            <a:r>
              <a:rPr lang="en-US" dirty="0" err="1" smtClean="0"/>
              <a:t>cromolyn</a:t>
            </a:r>
            <a:r>
              <a:rPr lang="en-US" dirty="0" smtClean="0"/>
              <a:t> 200 mcg </a:t>
            </a:r>
            <a:r>
              <a:rPr lang="en-US" dirty="0" smtClean="0"/>
              <a:t>4x/day</a:t>
            </a:r>
            <a:endParaRPr lang="en-US" dirty="0" smtClean="0"/>
          </a:p>
          <a:p>
            <a:pPr lvl="2"/>
            <a:r>
              <a:rPr lang="en-US" dirty="0" err="1" smtClean="0"/>
              <a:t>Montelukast</a:t>
            </a:r>
            <a:r>
              <a:rPr lang="en-US" dirty="0" smtClean="0"/>
              <a:t> (leukotriene modifier)</a:t>
            </a:r>
          </a:p>
          <a:p>
            <a:pPr lvl="2"/>
            <a:r>
              <a:rPr lang="en-US" dirty="0" smtClean="0"/>
              <a:t>Anti-IL4/5 </a:t>
            </a:r>
            <a:r>
              <a:rPr lang="en-US" dirty="0" smtClean="0"/>
              <a:t>therapy</a:t>
            </a:r>
          </a:p>
          <a:p>
            <a:pPr lvl="2"/>
            <a:r>
              <a:rPr lang="en-US" dirty="0" smtClean="0"/>
              <a:t>EVALUATE </a:t>
            </a:r>
            <a:r>
              <a:rPr lang="en-US" dirty="0"/>
              <a:t>other organ systems </a:t>
            </a:r>
            <a:endParaRPr lang="en-US" dirty="0" smtClean="0"/>
          </a:p>
          <a:p>
            <a:pPr lvl="3"/>
            <a:r>
              <a:rPr lang="en-US" dirty="0" smtClean="0"/>
              <a:t>GI </a:t>
            </a:r>
            <a:r>
              <a:rPr lang="en-US" dirty="0"/>
              <a:t>tract, heart, </a:t>
            </a:r>
            <a:r>
              <a:rPr lang="en-US" dirty="0" smtClean="0"/>
              <a:t>kidney (biopsy)</a:t>
            </a:r>
          </a:p>
          <a:p>
            <a:r>
              <a:rPr lang="en-US" dirty="0" smtClean="0"/>
              <a:t>Pulmonary </a:t>
            </a:r>
            <a:r>
              <a:rPr lang="en-US" dirty="0"/>
              <a:t>Neutrophilia</a:t>
            </a:r>
          </a:p>
          <a:p>
            <a:pPr lvl="1"/>
            <a:r>
              <a:rPr lang="en-US" dirty="0"/>
              <a:t>Protracted Bacterial </a:t>
            </a:r>
            <a:r>
              <a:rPr lang="en-US" dirty="0" smtClean="0"/>
              <a:t>Bronchitis 	</a:t>
            </a:r>
          </a:p>
          <a:p>
            <a:pPr lvl="2"/>
            <a:r>
              <a:rPr lang="en-US" dirty="0" smtClean="0"/>
              <a:t>Cough </a:t>
            </a:r>
            <a:r>
              <a:rPr lang="en-US" dirty="0"/>
              <a:t>x </a:t>
            </a:r>
            <a:r>
              <a:rPr lang="en-US" dirty="0" smtClean="0"/>
              <a:t>4wks, +</a:t>
            </a:r>
            <a:r>
              <a:rPr lang="en-US" dirty="0" err="1" smtClean="0"/>
              <a:t>Resp</a:t>
            </a:r>
            <a:r>
              <a:rPr lang="en-US" dirty="0" smtClean="0"/>
              <a:t> Culture</a:t>
            </a:r>
            <a:endParaRPr lang="en-US" dirty="0"/>
          </a:p>
          <a:p>
            <a:pPr lvl="1"/>
            <a:r>
              <a:rPr lang="en-US" dirty="0" smtClean="0"/>
              <a:t>Treatment</a:t>
            </a:r>
            <a:endParaRPr lang="en-US" dirty="0"/>
          </a:p>
          <a:p>
            <a:pPr lvl="2"/>
            <a:r>
              <a:rPr lang="en-US" dirty="0"/>
              <a:t>2-4 weeks </a:t>
            </a:r>
            <a:r>
              <a:rPr lang="en-US" dirty="0" smtClean="0"/>
              <a:t>Augmentin/hi dose </a:t>
            </a:r>
            <a:r>
              <a:rPr lang="en-US" dirty="0" err="1"/>
              <a:t>Amox</a:t>
            </a:r>
            <a:endParaRPr lang="en-US" dirty="0"/>
          </a:p>
          <a:p>
            <a:pPr lvl="2"/>
            <a:r>
              <a:rPr lang="en-US" dirty="0"/>
              <a:t>Macrolide therapy </a:t>
            </a:r>
            <a:r>
              <a:rPr lang="en-US" dirty="0" smtClean="0"/>
              <a:t>x4-16 weeks (Monitor LFTs)</a:t>
            </a:r>
            <a:endParaRPr lang="en-US" dirty="0"/>
          </a:p>
          <a:p>
            <a:r>
              <a:rPr lang="en-US" dirty="0"/>
              <a:t>Monitoring</a:t>
            </a:r>
          </a:p>
          <a:p>
            <a:pPr lvl="2"/>
            <a:r>
              <a:rPr lang="en-US" dirty="0"/>
              <a:t>Chest CT </a:t>
            </a:r>
            <a:endParaRPr lang="en-US" dirty="0" smtClean="0"/>
          </a:p>
          <a:p>
            <a:pPr lvl="2"/>
            <a:r>
              <a:rPr lang="en-US" dirty="0" smtClean="0"/>
              <a:t>Repeat </a:t>
            </a:r>
            <a:r>
              <a:rPr lang="en-US" dirty="0"/>
              <a:t>bronchoscopy</a:t>
            </a:r>
          </a:p>
          <a:p>
            <a:pPr lvl="2"/>
            <a:r>
              <a:rPr lang="en-US" dirty="0" smtClean="0"/>
              <a:t>Immunology </a:t>
            </a:r>
            <a:r>
              <a:rPr lang="en-US" dirty="0"/>
              <a:t>referral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0894" y="3896869"/>
            <a:ext cx="3074276" cy="2127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0894" y="919169"/>
            <a:ext cx="3074276" cy="2894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3521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4483855"/>
              </p:ext>
            </p:extLst>
          </p:nvPr>
        </p:nvGraphicFramePr>
        <p:xfrm>
          <a:off x="152400" y="1568669"/>
          <a:ext cx="8803150" cy="46781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8337"/>
                <a:gridCol w="1720355"/>
                <a:gridCol w="1753185"/>
                <a:gridCol w="1911668"/>
                <a:gridCol w="1919605"/>
              </a:tblGrid>
              <a:tr h="563421">
                <a:tc>
                  <a:txBody>
                    <a:bodyPr/>
                    <a:lstStyle/>
                    <a:p>
                      <a:endParaRPr lang="en-US" b="1" dirty="0">
                        <a:latin typeface="Corbel" panose="020B05030202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latin typeface="Corbel" panose="020B0503020204020204" pitchFamily="34" charset="0"/>
                        </a:rPr>
                        <a:t>Omalizumab</a:t>
                      </a:r>
                      <a:endParaRPr lang="en-US" b="1" dirty="0">
                        <a:latin typeface="Corbel" panose="020B05030202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latin typeface="Corbel" panose="020B0503020204020204" pitchFamily="34" charset="0"/>
                        </a:rPr>
                        <a:t>Mepolizumab</a:t>
                      </a:r>
                      <a:endParaRPr lang="en-US" b="1" dirty="0">
                        <a:latin typeface="Corbel" panose="020B05030202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latin typeface="Corbel" panose="020B0503020204020204" pitchFamily="34" charset="0"/>
                        </a:rPr>
                        <a:t>Benralizumab</a:t>
                      </a:r>
                      <a:endParaRPr lang="en-US" b="1" dirty="0">
                        <a:latin typeface="Corbel" panose="020B05030202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latin typeface="Corbel" panose="020B0503020204020204" pitchFamily="34" charset="0"/>
                        </a:rPr>
                        <a:t>Dupilumab</a:t>
                      </a:r>
                      <a:endParaRPr lang="en-US" b="1" dirty="0">
                        <a:latin typeface="Corbel" panose="020B0503020204020204" pitchFamily="34" charset="0"/>
                      </a:endParaRPr>
                    </a:p>
                  </a:txBody>
                  <a:tcPr anchor="ctr"/>
                </a:tc>
              </a:tr>
              <a:tr h="917967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  <a:latin typeface="Corbel" panose="020B0503020204020204" pitchFamily="34" charset="0"/>
                        </a:rPr>
                        <a:t>Indication</a:t>
                      </a:r>
                      <a:endParaRPr lang="en-US" b="1" dirty="0">
                        <a:solidFill>
                          <a:schemeClr val="bg1"/>
                        </a:solidFill>
                        <a:latin typeface="Corbel" panose="020B0503020204020204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 smtClean="0">
                          <a:latin typeface="Corbel" panose="020B0503020204020204" pitchFamily="34" charset="0"/>
                        </a:rPr>
                        <a:t>IgE</a:t>
                      </a:r>
                      <a:r>
                        <a:rPr lang="en-US" b="0" baseline="0" dirty="0" smtClean="0">
                          <a:latin typeface="Corbel" panose="020B0503020204020204" pitchFamily="34" charset="0"/>
                        </a:rPr>
                        <a:t> 30-700* IU/mL</a:t>
                      </a:r>
                    </a:p>
                    <a:p>
                      <a:pPr algn="ctr"/>
                      <a:endParaRPr lang="en-US" sz="1000" b="0" dirty="0" smtClean="0">
                        <a:latin typeface="Corbel" panose="020B0503020204020204" pitchFamily="34" charset="0"/>
                      </a:endParaRPr>
                    </a:p>
                    <a:p>
                      <a:pPr algn="ctr"/>
                      <a:r>
                        <a:rPr lang="en-US" b="0" dirty="0" smtClean="0">
                          <a:latin typeface="Corbel" panose="020B0503020204020204" pitchFamily="34" charset="0"/>
                        </a:rPr>
                        <a:t>Age </a:t>
                      </a:r>
                      <a:r>
                        <a:rPr lang="en-US" b="0" u="sng" dirty="0" smtClean="0">
                          <a:latin typeface="Corbel" panose="020B0503020204020204" pitchFamily="34" charset="0"/>
                        </a:rPr>
                        <a:t>&gt;</a:t>
                      </a:r>
                      <a:r>
                        <a:rPr lang="en-US" b="0" dirty="0" smtClean="0">
                          <a:latin typeface="Corbel" panose="020B0503020204020204" pitchFamily="34" charset="0"/>
                        </a:rPr>
                        <a:t>6 </a:t>
                      </a:r>
                      <a:r>
                        <a:rPr lang="en-US" b="0" dirty="0" err="1" smtClean="0">
                          <a:latin typeface="Corbel" panose="020B0503020204020204" pitchFamily="34" charset="0"/>
                        </a:rPr>
                        <a:t>yrs</a:t>
                      </a:r>
                      <a:endParaRPr lang="en-US" b="0" dirty="0">
                        <a:latin typeface="Corbel" panose="020B05030202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latin typeface="Corbel" panose="020B0503020204020204" pitchFamily="34" charset="0"/>
                        </a:rPr>
                        <a:t>Serum</a:t>
                      </a:r>
                      <a:r>
                        <a:rPr lang="en-US" b="0" baseline="0" dirty="0" smtClean="0">
                          <a:latin typeface="Corbel" panose="020B0503020204020204" pitchFamily="34" charset="0"/>
                        </a:rPr>
                        <a:t> Eos&gt;150 (Abs)</a:t>
                      </a:r>
                    </a:p>
                    <a:p>
                      <a:pPr algn="ctr"/>
                      <a:endParaRPr lang="en-US" sz="1000" b="0" baseline="0" dirty="0" smtClean="0">
                        <a:latin typeface="Corbel" panose="020B0503020204020204" pitchFamily="34" charset="0"/>
                      </a:endParaRPr>
                    </a:p>
                    <a:p>
                      <a:pPr algn="ctr"/>
                      <a:r>
                        <a:rPr lang="en-US" b="0" baseline="0" dirty="0" smtClean="0">
                          <a:latin typeface="Corbel" panose="020B0503020204020204" pitchFamily="34" charset="0"/>
                        </a:rPr>
                        <a:t>Age </a:t>
                      </a:r>
                      <a:r>
                        <a:rPr lang="en-US" b="0" u="sng" baseline="0" dirty="0" smtClean="0">
                          <a:latin typeface="Corbel" panose="020B0503020204020204" pitchFamily="34" charset="0"/>
                        </a:rPr>
                        <a:t>&gt;</a:t>
                      </a:r>
                      <a:r>
                        <a:rPr lang="en-US" b="0" u="none" baseline="0" dirty="0" smtClean="0">
                          <a:latin typeface="Corbel" panose="020B0503020204020204" pitchFamily="34" charset="0"/>
                        </a:rPr>
                        <a:t>6</a:t>
                      </a:r>
                      <a:r>
                        <a:rPr lang="en-US" b="0" baseline="0" dirty="0" smtClean="0">
                          <a:latin typeface="Corbel" panose="020B0503020204020204" pitchFamily="34" charset="0"/>
                        </a:rPr>
                        <a:t> </a:t>
                      </a:r>
                      <a:r>
                        <a:rPr lang="en-US" b="0" baseline="0" dirty="0" err="1" smtClean="0">
                          <a:latin typeface="Corbel" panose="020B0503020204020204" pitchFamily="34" charset="0"/>
                        </a:rPr>
                        <a:t>yrs</a:t>
                      </a:r>
                      <a:endParaRPr lang="en-US" b="0" dirty="0">
                        <a:latin typeface="Corbel" panose="020B05030202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baseline="0" dirty="0" smtClean="0">
                          <a:latin typeface="Corbel" panose="020B0503020204020204" pitchFamily="34" charset="0"/>
                        </a:rPr>
                        <a:t>Serum Eos&gt;300 </a:t>
                      </a:r>
                    </a:p>
                    <a:p>
                      <a:pPr algn="ctr"/>
                      <a:endParaRPr lang="en-US" sz="1000" b="0" baseline="0" dirty="0" smtClean="0">
                        <a:latin typeface="Corbel" panose="020B0503020204020204" pitchFamily="34" charset="0"/>
                      </a:endParaRPr>
                    </a:p>
                    <a:p>
                      <a:pPr algn="ctr"/>
                      <a:r>
                        <a:rPr lang="en-US" b="0" baseline="0" dirty="0" smtClean="0">
                          <a:latin typeface="Corbel" panose="020B0503020204020204" pitchFamily="34" charset="0"/>
                        </a:rPr>
                        <a:t>Age </a:t>
                      </a:r>
                      <a:r>
                        <a:rPr lang="en-US" b="0" u="sng" baseline="0" dirty="0" smtClean="0">
                          <a:latin typeface="Corbel" panose="020B0503020204020204" pitchFamily="34" charset="0"/>
                        </a:rPr>
                        <a:t>&gt;</a:t>
                      </a:r>
                      <a:r>
                        <a:rPr lang="en-US" b="0" baseline="0" dirty="0" smtClean="0">
                          <a:latin typeface="Corbel" panose="020B0503020204020204" pitchFamily="34" charset="0"/>
                        </a:rPr>
                        <a:t>12 </a:t>
                      </a:r>
                      <a:r>
                        <a:rPr lang="en-US" b="0" baseline="0" dirty="0" err="1" smtClean="0">
                          <a:latin typeface="Corbel" panose="020B0503020204020204" pitchFamily="34" charset="0"/>
                        </a:rPr>
                        <a:t>yrs</a:t>
                      </a:r>
                      <a:endParaRPr lang="en-US" b="0" dirty="0" smtClean="0">
                        <a:latin typeface="Corbel" panose="020B05030202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baseline="0" dirty="0" smtClean="0">
                          <a:latin typeface="Corbel" panose="020B0503020204020204" pitchFamily="34" charset="0"/>
                        </a:rPr>
                        <a:t>Age </a:t>
                      </a:r>
                      <a:r>
                        <a:rPr lang="en-US" b="0" u="sng" baseline="0" dirty="0" smtClean="0">
                          <a:latin typeface="Corbel" panose="020B0503020204020204" pitchFamily="34" charset="0"/>
                        </a:rPr>
                        <a:t>&gt;</a:t>
                      </a:r>
                      <a:r>
                        <a:rPr lang="en-US" b="0" baseline="0" dirty="0" smtClean="0">
                          <a:latin typeface="Corbel" panose="020B0503020204020204" pitchFamily="34" charset="0"/>
                        </a:rPr>
                        <a:t>12 </a:t>
                      </a:r>
                      <a:r>
                        <a:rPr lang="en-US" b="0" baseline="0" dirty="0" err="1" smtClean="0">
                          <a:latin typeface="Corbel" panose="020B0503020204020204" pitchFamily="34" charset="0"/>
                        </a:rPr>
                        <a:t>yrs</a:t>
                      </a:r>
                      <a:endParaRPr lang="en-US" b="0" dirty="0" smtClean="0">
                        <a:latin typeface="Corbel" panose="020B0503020204020204" pitchFamily="34" charset="0"/>
                      </a:endParaRPr>
                    </a:p>
                  </a:txBody>
                  <a:tcPr anchor="ctr"/>
                </a:tc>
              </a:tr>
              <a:tr h="610448"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solidFill>
                            <a:schemeClr val="bg1"/>
                          </a:solidFill>
                          <a:latin typeface="Corbel" panose="020B0503020204020204" pitchFamily="34" charset="0"/>
                        </a:rPr>
                        <a:t>Contraindic-ation</a:t>
                      </a:r>
                      <a:endParaRPr lang="en-US" b="1" dirty="0">
                        <a:solidFill>
                          <a:schemeClr val="bg1"/>
                        </a:solidFill>
                        <a:latin typeface="Corbel" panose="020B0503020204020204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latin typeface="Corbel" panose="020B0503020204020204" pitchFamily="34" charset="0"/>
                        </a:rPr>
                        <a:t>Allergic</a:t>
                      </a:r>
                      <a:r>
                        <a:rPr lang="en-US" b="0" baseline="0" dirty="0" smtClean="0">
                          <a:latin typeface="Corbel" panose="020B0503020204020204" pitchFamily="34" charset="0"/>
                        </a:rPr>
                        <a:t> Reaction to medication</a:t>
                      </a:r>
                      <a:endParaRPr lang="en-US" b="0" dirty="0">
                        <a:latin typeface="Corbel" panose="020B0503020204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0" dirty="0" smtClean="0">
                        <a:latin typeface="Corbel" panose="020B0503020204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0" dirty="0" smtClean="0">
                        <a:latin typeface="Corbel" panose="020B0503020204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0" dirty="0" smtClean="0">
                        <a:latin typeface="Corbel" panose="020B0503020204020204" pitchFamily="34" charset="0"/>
                      </a:endParaRPr>
                    </a:p>
                  </a:txBody>
                  <a:tcPr anchor="ctr"/>
                </a:tc>
              </a:tr>
              <a:tr h="64097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  <a:latin typeface="Corbel" panose="020B0503020204020204" pitchFamily="34" charset="0"/>
                        </a:rPr>
                        <a:t>Dose</a:t>
                      </a:r>
                      <a:endParaRPr lang="en-US" b="1" dirty="0">
                        <a:solidFill>
                          <a:schemeClr val="bg1"/>
                        </a:solidFill>
                        <a:latin typeface="Corbel" panose="020B0503020204020204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latin typeface="Corbel" panose="020B0503020204020204" pitchFamily="34" charset="0"/>
                        </a:rPr>
                        <a:t>Varies (</a:t>
                      </a:r>
                      <a:r>
                        <a:rPr lang="en-US" b="0" dirty="0" err="1" smtClean="0">
                          <a:latin typeface="Corbel" panose="020B0503020204020204" pitchFamily="34" charset="0"/>
                        </a:rPr>
                        <a:t>Wt</a:t>
                      </a:r>
                      <a:r>
                        <a:rPr lang="en-US" b="0" dirty="0" smtClean="0">
                          <a:latin typeface="Corbel" panose="020B0503020204020204" pitchFamily="34" charset="0"/>
                        </a:rPr>
                        <a:t>, </a:t>
                      </a:r>
                      <a:r>
                        <a:rPr lang="en-US" b="0" dirty="0" err="1" smtClean="0">
                          <a:latin typeface="Corbel" panose="020B0503020204020204" pitchFamily="34" charset="0"/>
                        </a:rPr>
                        <a:t>IgE</a:t>
                      </a:r>
                      <a:r>
                        <a:rPr lang="en-US" b="0" dirty="0" smtClean="0">
                          <a:latin typeface="Corbel" panose="020B0503020204020204" pitchFamily="34" charset="0"/>
                        </a:rPr>
                        <a:t>, Age)</a:t>
                      </a:r>
                      <a:endParaRPr lang="en-US" b="0" dirty="0">
                        <a:latin typeface="Corbel" panose="020B05030202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latin typeface="Corbel" panose="020B0503020204020204" pitchFamily="34" charset="0"/>
                        </a:rPr>
                        <a:t>100 mg SQ</a:t>
                      </a:r>
                      <a:endParaRPr lang="en-US" b="0" dirty="0">
                        <a:latin typeface="Corbel" panose="020B05030202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latin typeface="Corbel" panose="020B0503020204020204" pitchFamily="34" charset="0"/>
                        </a:rPr>
                        <a:t>30 mg SQ</a:t>
                      </a:r>
                      <a:endParaRPr lang="en-US" b="0" dirty="0">
                        <a:latin typeface="Corbel" panose="020B05030202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latin typeface="Corbel" panose="020B0503020204020204" pitchFamily="34" charset="0"/>
                        </a:rPr>
                        <a:t>200mg </a:t>
                      </a:r>
                      <a:r>
                        <a:rPr lang="en-US" b="0" i="1" u="sng" dirty="0" smtClean="0">
                          <a:latin typeface="Corbel" panose="020B0503020204020204" pitchFamily="34" charset="0"/>
                        </a:rPr>
                        <a:t>OR</a:t>
                      </a:r>
                    </a:p>
                    <a:p>
                      <a:pPr algn="ctr"/>
                      <a:r>
                        <a:rPr lang="en-US" b="0" dirty="0" smtClean="0">
                          <a:latin typeface="Corbel" panose="020B0503020204020204" pitchFamily="34" charset="0"/>
                        </a:rPr>
                        <a:t>300mg SQ</a:t>
                      </a:r>
                      <a:endParaRPr lang="en-US" b="0" dirty="0">
                        <a:latin typeface="Corbel" panose="020B0503020204020204" pitchFamily="34" charset="0"/>
                      </a:endParaRPr>
                    </a:p>
                  </a:txBody>
                  <a:tcPr anchor="ctr"/>
                </a:tc>
              </a:tr>
              <a:tr h="350292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  <a:latin typeface="Corbel" panose="020B0503020204020204" pitchFamily="34" charset="0"/>
                        </a:rPr>
                        <a:t>Frequency</a:t>
                      </a:r>
                      <a:endParaRPr lang="en-US" b="1" dirty="0">
                        <a:solidFill>
                          <a:schemeClr val="bg1"/>
                        </a:solidFill>
                        <a:latin typeface="Corbel" panose="020B0503020204020204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latin typeface="Corbel" panose="020B0503020204020204" pitchFamily="34" charset="0"/>
                        </a:rPr>
                        <a:t>Q2 OR</a:t>
                      </a:r>
                      <a:r>
                        <a:rPr lang="en-US" b="0" baseline="0" dirty="0" smtClean="0">
                          <a:latin typeface="Corbel" panose="020B0503020204020204" pitchFamily="34" charset="0"/>
                        </a:rPr>
                        <a:t> q4 weeks</a:t>
                      </a:r>
                      <a:endParaRPr lang="en-US" b="0" dirty="0">
                        <a:latin typeface="Corbel" panose="020B05030202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latin typeface="Corbel" panose="020B0503020204020204" pitchFamily="34" charset="0"/>
                        </a:rPr>
                        <a:t>Monthly</a:t>
                      </a:r>
                      <a:endParaRPr lang="en-US" b="0" dirty="0">
                        <a:latin typeface="Corbel" panose="020B05030202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latin typeface="Corbel" panose="020B0503020204020204" pitchFamily="34" charset="0"/>
                        </a:rPr>
                        <a:t>Monthly x3</a:t>
                      </a:r>
                    </a:p>
                    <a:p>
                      <a:pPr algn="ctr"/>
                      <a:r>
                        <a:rPr lang="en-US" b="0" dirty="0" smtClean="0">
                          <a:latin typeface="Corbel" panose="020B0503020204020204" pitchFamily="34" charset="0"/>
                        </a:rPr>
                        <a:t>Q2</a:t>
                      </a:r>
                      <a:r>
                        <a:rPr lang="en-US" b="0" baseline="0" dirty="0" smtClean="0">
                          <a:latin typeface="Corbel" panose="020B0503020204020204" pitchFamily="34" charset="0"/>
                        </a:rPr>
                        <a:t> months</a:t>
                      </a:r>
                      <a:endParaRPr lang="en-US" b="0" dirty="0">
                        <a:latin typeface="Corbel" panose="020B05030202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latin typeface="Corbel" panose="020B0503020204020204" pitchFamily="34" charset="0"/>
                        </a:rPr>
                        <a:t>400/600mg x1</a:t>
                      </a:r>
                    </a:p>
                    <a:p>
                      <a:pPr algn="ctr"/>
                      <a:r>
                        <a:rPr lang="en-US" b="0" dirty="0" smtClean="0">
                          <a:latin typeface="Corbel" panose="020B0503020204020204" pitchFamily="34" charset="0"/>
                        </a:rPr>
                        <a:t>200/300mg q2wk</a:t>
                      </a:r>
                      <a:endParaRPr lang="en-US" b="0" dirty="0">
                        <a:latin typeface="Corbel" panose="020B0503020204020204" pitchFamily="34" charset="0"/>
                      </a:endParaRPr>
                    </a:p>
                  </a:txBody>
                  <a:tcPr anchor="ctr"/>
                </a:tc>
              </a:tr>
              <a:tr h="563421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  <a:latin typeface="Corbel" panose="020B0503020204020204" pitchFamily="34" charset="0"/>
                        </a:rPr>
                        <a:t>Target</a:t>
                      </a:r>
                      <a:endParaRPr lang="en-US" b="1" dirty="0">
                        <a:solidFill>
                          <a:schemeClr val="bg1"/>
                        </a:solidFill>
                        <a:latin typeface="Corbel" panose="020B0503020204020204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 smtClean="0">
                          <a:latin typeface="Corbel" panose="020B0503020204020204" pitchFamily="34" charset="0"/>
                        </a:rPr>
                        <a:t>IgE</a:t>
                      </a:r>
                      <a:r>
                        <a:rPr lang="en-US" b="0" baseline="0" dirty="0" smtClean="0">
                          <a:latin typeface="Corbel" panose="020B0503020204020204" pitchFamily="34" charset="0"/>
                        </a:rPr>
                        <a:t> binding</a:t>
                      </a:r>
                      <a:endParaRPr lang="en-US" b="0" dirty="0">
                        <a:latin typeface="Corbel" panose="020B05030202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latin typeface="Corbel" panose="020B0503020204020204" pitchFamily="34" charset="0"/>
                        </a:rPr>
                        <a:t>IL-5 antagonist</a:t>
                      </a:r>
                      <a:endParaRPr lang="en-US" b="0" dirty="0">
                        <a:latin typeface="Corbel" panose="020B05030202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latin typeface="Corbel" panose="020B0503020204020204" pitchFamily="34" charset="0"/>
                        </a:rPr>
                        <a:t>IL-5R</a:t>
                      </a:r>
                      <a:r>
                        <a:rPr lang="el-GR" b="0" dirty="0" smtClean="0">
                          <a:latin typeface="Corbel" panose="020B0503020204020204" pitchFamily="34" charset="0"/>
                        </a:rPr>
                        <a:t>α</a:t>
                      </a:r>
                      <a:r>
                        <a:rPr lang="en-US" b="0" dirty="0" smtClean="0">
                          <a:latin typeface="Corbel" panose="020B0503020204020204" pitchFamily="34" charset="0"/>
                        </a:rPr>
                        <a:t> antagonist</a:t>
                      </a:r>
                      <a:endParaRPr lang="en-US" b="0" dirty="0">
                        <a:latin typeface="Corbel" panose="020B05030202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latin typeface="Corbel" panose="020B0503020204020204" pitchFamily="34" charset="0"/>
                        </a:rPr>
                        <a:t>IL-4R</a:t>
                      </a:r>
                      <a:r>
                        <a:rPr lang="el-GR" b="0" dirty="0" smtClean="0">
                          <a:latin typeface="Corbel" panose="020B0503020204020204" pitchFamily="34" charset="0"/>
                        </a:rPr>
                        <a:t>α</a:t>
                      </a:r>
                      <a:r>
                        <a:rPr lang="en-US" b="0" dirty="0" smtClean="0">
                          <a:latin typeface="Corbel" panose="020B0503020204020204" pitchFamily="34" charset="0"/>
                        </a:rPr>
                        <a:t> antagonist</a:t>
                      </a:r>
                    </a:p>
                  </a:txBody>
                  <a:tcPr anchor="ctr"/>
                </a:tc>
              </a:tr>
              <a:tr h="563421">
                <a:tc gridSpan="4"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  <a:latin typeface="Corbel" panose="020B0503020204020204" pitchFamily="34" charset="0"/>
                        </a:rPr>
                        <a:t>Consider</a:t>
                      </a:r>
                      <a:r>
                        <a:rPr lang="en-US" b="1" baseline="0" dirty="0" smtClean="0">
                          <a:solidFill>
                            <a:schemeClr val="bg1"/>
                          </a:solidFill>
                          <a:latin typeface="Corbel" panose="020B0503020204020204" pitchFamily="34" charset="0"/>
                        </a:rPr>
                        <a:t> early, at moderate persistent asthma (medium dose ICS)</a:t>
                      </a:r>
                      <a:endParaRPr lang="en-US" b="1" dirty="0">
                        <a:solidFill>
                          <a:schemeClr val="bg1"/>
                        </a:solidFill>
                        <a:latin typeface="Corbel" panose="020B0503020204020204" pitchFamily="34" charset="0"/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b="1" dirty="0">
                        <a:latin typeface="Corbel" panose="020B0503020204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b="1" dirty="0">
                        <a:latin typeface="Corbel" panose="020B0503020204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bg1"/>
                        </a:solidFill>
                        <a:latin typeface="Corbel" panose="020B0503020204020204" pitchFamily="34" charset="0"/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bg1"/>
                        </a:solidFill>
                        <a:latin typeface="Corbel" panose="020B0503020204020204" pitchFamily="34" charset="0"/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B8069-F4FB-4C4A-A299-D8D1A1D280E9}" type="datetime4">
              <a:rPr lang="en-US" smtClean="0"/>
              <a:pPr/>
              <a:t>October 1, 2019</a:t>
            </a:fld>
            <a:endParaRPr lang="en-US"/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b="1" dirty="0"/>
              <a:t>Biologic Agents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b="1" dirty="0" smtClean="0"/>
              <a:t>Uncontrolled Asthma</a:t>
            </a:r>
            <a:r>
              <a:rPr lang="en-US" sz="2400" b="1" dirty="0"/>
              <a:t/>
            </a:r>
            <a:br>
              <a:rPr lang="en-US" sz="2400" b="1" dirty="0"/>
            </a:br>
            <a:r>
              <a:rPr lang="en-US" sz="2000" b="1" dirty="0"/>
              <a:t>(Medium Dose ICS + LABA/LTRA or higher</a:t>
            </a:r>
            <a:r>
              <a:rPr lang="en-US" sz="2000" b="1" dirty="0" smtClean="0"/>
              <a:t>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80128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General Practitioners </a:t>
            </a:r>
          </a:p>
          <a:p>
            <a:r>
              <a:rPr lang="en-US" dirty="0" smtClean="0"/>
              <a:t>Be comfortable initiating treatment for moderate persistent asthma</a:t>
            </a:r>
          </a:p>
          <a:p>
            <a:pPr lvl="1"/>
            <a:r>
              <a:rPr lang="en-US" dirty="0" smtClean="0"/>
              <a:t>Medium ICS +/- LABA</a:t>
            </a:r>
          </a:p>
          <a:p>
            <a:pPr lvl="1"/>
            <a:r>
              <a:rPr lang="en-US" dirty="0" smtClean="0"/>
              <a:t>Add </a:t>
            </a:r>
            <a:r>
              <a:rPr lang="en-US" dirty="0" err="1" smtClean="0"/>
              <a:t>Montelukast</a:t>
            </a:r>
            <a:endParaRPr lang="en-US" dirty="0" smtClean="0"/>
          </a:p>
          <a:p>
            <a:pPr lvl="1"/>
            <a:r>
              <a:rPr lang="en-US" dirty="0" smtClean="0"/>
              <a:t>Treat common co-morbidities</a:t>
            </a:r>
          </a:p>
          <a:p>
            <a:pPr lvl="1"/>
            <a:r>
              <a:rPr lang="en-US" dirty="0" smtClean="0"/>
              <a:t>Re-evaluate every 3 months</a:t>
            </a:r>
          </a:p>
          <a:p>
            <a:r>
              <a:rPr lang="en-US" dirty="0" smtClean="0"/>
              <a:t>Consider basic </a:t>
            </a:r>
            <a:r>
              <a:rPr lang="en-US" dirty="0" smtClean="0"/>
              <a:t>evaluations at time of </a:t>
            </a:r>
            <a:r>
              <a:rPr lang="en-US" dirty="0" smtClean="0"/>
              <a:t>referral</a:t>
            </a:r>
          </a:p>
          <a:p>
            <a:pPr lvl="1"/>
            <a:r>
              <a:rPr lang="en-US" dirty="0" smtClean="0"/>
              <a:t>Can help fast track choosing higher level treatment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B8069-F4FB-4C4A-A299-D8D1A1D280E9}" type="datetime4">
              <a:rPr lang="en-US" smtClean="0"/>
              <a:pPr/>
              <a:t>October 1, 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121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Pulmonary Diagnostic Evaluation In Asthma</a:t>
            </a:r>
          </a:p>
          <a:p>
            <a:r>
              <a:rPr lang="en-US" dirty="0" smtClean="0"/>
              <a:t>Lung Function Testing</a:t>
            </a:r>
          </a:p>
          <a:p>
            <a:pPr lvl="1"/>
            <a:r>
              <a:rPr lang="en-US" dirty="0" smtClean="0"/>
              <a:t>Underutilized</a:t>
            </a:r>
            <a:endParaRPr lang="en-US" dirty="0" smtClean="0"/>
          </a:p>
          <a:p>
            <a:pPr lvl="1"/>
            <a:r>
              <a:rPr lang="en-US" dirty="0"/>
              <a:t>Only objective measure included in asthma guidelines</a:t>
            </a:r>
          </a:p>
          <a:p>
            <a:pPr lvl="1"/>
            <a:r>
              <a:rPr lang="en-US" dirty="0"/>
              <a:t>Can track longitudinally</a:t>
            </a:r>
          </a:p>
          <a:p>
            <a:pPr lvl="1"/>
            <a:r>
              <a:rPr lang="en-US" dirty="0" smtClean="0"/>
              <a:t>Provocation </a:t>
            </a:r>
            <a:r>
              <a:rPr lang="en-US" dirty="0" smtClean="0"/>
              <a:t>Testing: </a:t>
            </a:r>
            <a:r>
              <a:rPr lang="en-US" dirty="0" smtClean="0"/>
              <a:t>hyper-reactivity </a:t>
            </a:r>
            <a:r>
              <a:rPr lang="en-US" dirty="0" smtClean="0"/>
              <a:t>important in defining asthma</a:t>
            </a:r>
          </a:p>
          <a:p>
            <a:pPr lvl="1"/>
            <a:r>
              <a:rPr lang="en-US" dirty="0" err="1" smtClean="0"/>
              <a:t>FeNO</a:t>
            </a:r>
            <a:r>
              <a:rPr lang="en-US" dirty="0" smtClean="0"/>
              <a:t>: May be useful to track response to therapy</a:t>
            </a:r>
          </a:p>
          <a:p>
            <a:pPr lvl="1"/>
            <a:r>
              <a:rPr lang="en-US" dirty="0" err="1" smtClean="0"/>
              <a:t>Oscillometry</a:t>
            </a:r>
            <a:r>
              <a:rPr lang="en-US" dirty="0" smtClean="0"/>
              <a:t>: </a:t>
            </a:r>
            <a:r>
              <a:rPr lang="en-US" dirty="0" smtClean="0"/>
              <a:t>Provides </a:t>
            </a:r>
            <a:r>
              <a:rPr lang="en-US" dirty="0" smtClean="0"/>
              <a:t>sensitive data on airway dynamics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Bronchoscopy</a:t>
            </a:r>
          </a:p>
          <a:p>
            <a:pPr lvl="1"/>
            <a:r>
              <a:rPr lang="en-US" dirty="0" smtClean="0"/>
              <a:t>Poorly defined normal values</a:t>
            </a:r>
          </a:p>
          <a:p>
            <a:pPr lvl="1"/>
            <a:r>
              <a:rPr lang="en-US" dirty="0" smtClean="0"/>
              <a:t>Valuable insight beyond imaging</a:t>
            </a:r>
          </a:p>
          <a:p>
            <a:pPr lvl="1"/>
            <a:r>
              <a:rPr lang="en-US" dirty="0"/>
              <a:t>Cannot replace direct evaluation of anatomy in symptomatic patient</a:t>
            </a:r>
          </a:p>
          <a:p>
            <a:pPr lvl="1"/>
            <a:r>
              <a:rPr lang="en-US" dirty="0" smtClean="0"/>
              <a:t>Direct visualization of airway dynamics provides vital information</a:t>
            </a:r>
          </a:p>
          <a:p>
            <a:pPr lvl="1"/>
            <a:r>
              <a:rPr lang="en-US" dirty="0" smtClean="0"/>
              <a:t>Helpful in long term evaluation in chronic conditions</a:t>
            </a:r>
          </a:p>
        </p:txBody>
      </p:sp>
    </p:spTree>
    <p:extLst>
      <p:ext uri="{BB962C8B-B14F-4D97-AF65-F5344CB8AC3E}">
        <p14:creationId xmlns:p14="http://schemas.microsoft.com/office/powerpoint/2010/main" val="1083932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Severe Asthma Program </a:t>
            </a:r>
            <a:r>
              <a:rPr lang="en-US" dirty="0" smtClean="0">
                <a:solidFill>
                  <a:srgbClr val="FF0000"/>
                </a:solidFill>
              </a:rPr>
              <a:t>pulmasthma@childrensnational.org</a:t>
            </a:r>
          </a:p>
          <a:p>
            <a:endParaRPr lang="en-US" dirty="0"/>
          </a:p>
          <a:p>
            <a:r>
              <a:rPr lang="en-US" dirty="0" smtClean="0"/>
              <a:t>Aerodigestive Program </a:t>
            </a:r>
            <a:r>
              <a:rPr lang="en-US" dirty="0" smtClean="0">
                <a:solidFill>
                  <a:srgbClr val="FF0000"/>
                </a:solidFill>
              </a:rPr>
              <a:t>aerodigestive@childrensnational.org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     dpillai@childrensnational.org</a:t>
            </a:r>
          </a:p>
          <a:p>
            <a:endParaRPr lang="en-US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D3EF1-CCF7-EA41-97FF-C0CE9D3F6FD4}" type="datetime4">
              <a:rPr lang="en-US" smtClean="0"/>
              <a:pPr/>
              <a:t>October 1, 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444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Dose ICS Threshold (µg)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3187865"/>
              </p:ext>
            </p:extLst>
          </p:nvPr>
        </p:nvGraphicFramePr>
        <p:xfrm>
          <a:off x="121024" y="991423"/>
          <a:ext cx="8915400" cy="54751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3785"/>
                <a:gridCol w="1847259"/>
                <a:gridCol w="1800221"/>
                <a:gridCol w="1952689"/>
                <a:gridCol w="1811446"/>
              </a:tblGrid>
              <a:tr h="419821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orbel" pitchFamily="34" charset="0"/>
                        </a:rPr>
                        <a:t>Corticosteroid</a:t>
                      </a: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orbel" pitchFamily="34" charset="0"/>
                        </a:rPr>
                        <a:t>6 - 12 Years </a:t>
                      </a:r>
                      <a:r>
                        <a:rPr lang="en-US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orbel" pitchFamily="34" charset="0"/>
                        </a:rPr>
                        <a:t>Old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orbel" pitchFamily="34" charset="0"/>
                        </a:rPr>
                        <a:t>&gt; 12 Years Old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19821">
                <a:tc vMerge="1"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orbel" pitchFamily="34" charset="0"/>
                        </a:rPr>
                        <a:t>ERS/ATS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orbel" pitchFamily="34" charset="0"/>
                        </a:rPr>
                        <a:t>GINA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orbel" pitchFamily="34" charset="0"/>
                        </a:rPr>
                        <a:t>ERS/ATS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orbel" pitchFamily="34" charset="0"/>
                        </a:rPr>
                        <a:t>GINA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</a:tr>
              <a:tr h="80441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Beclomethasone</a:t>
                      </a:r>
                      <a:endParaRPr lang="en-US" sz="1600" b="1" i="0" u="none" strike="noStrike" dirty="0" smtClean="0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  <a:p>
                      <a:pPr algn="l" fontAlgn="b"/>
                      <a:r>
                        <a:rPr lang="en-US" sz="16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Dipropionate</a:t>
                      </a:r>
                      <a:endParaRPr lang="en-US" sz="1600" b="1" i="0" u="none" strike="noStrike" dirty="0" smtClean="0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QVAR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≥800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(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DPI/CFC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MDI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);</a:t>
                      </a:r>
                    </a:p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≥320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(HFA MDI)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indent="0" algn="ctr" fontAlgn="b">
                        <a:buFont typeface="Wingdings"/>
                        <a:buNone/>
                      </a:pPr>
                      <a:r>
                        <a:rPr lang="en-US" sz="1600" b="0" i="0" u="sng" strike="noStrike" dirty="0" smtClean="0"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&gt;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400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(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DPI/CFC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MDI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);</a:t>
                      </a:r>
                    </a:p>
                    <a:p>
                      <a:pPr marL="0" indent="0" algn="ctr" fontAlgn="b">
                        <a:buFont typeface="Wingdings"/>
                        <a:buNone/>
                      </a:pPr>
                      <a:r>
                        <a:rPr lang="en-US" sz="1600" b="0" i="0" u="sng" strike="noStrike" dirty="0" smtClean="0"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&gt;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200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(HFA MDI)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≥2000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(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DPI/CFC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MDI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);</a:t>
                      </a:r>
                    </a:p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≥1000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(HFA MDI)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indent="0" algn="ctr" fontAlgn="b">
                        <a:buFontTx/>
                        <a:buNone/>
                      </a:pPr>
                      <a:r>
                        <a:rPr lang="en-US" sz="1600" b="0" i="0" u="sng" strike="noStrike" dirty="0" smtClean="0"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&gt;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1000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(CFC MDI); </a:t>
                      </a:r>
                      <a:endParaRPr lang="en-US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  <a:p>
                      <a:pPr marL="0" indent="0" algn="ctr" fontAlgn="b">
                        <a:buFontTx/>
                        <a:buNone/>
                      </a:pPr>
                      <a:r>
                        <a:rPr lang="en-US" sz="1600" b="0" i="0" u="sng" strike="noStrike" dirty="0" smtClean="0"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&gt;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400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(HFA MDI)</a:t>
                      </a:r>
                    </a:p>
                  </a:txBody>
                  <a:tcPr marL="9525" marR="9525" marT="9525" marB="0" anchor="ctr"/>
                </a:tc>
              </a:tr>
              <a:tr h="76991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Budesonide</a:t>
                      </a:r>
                    </a:p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PULMICORT, SYMBICORT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≥800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(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MDI/DPI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sng" strike="noStrike" dirty="0" smtClean="0"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&gt;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400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(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MDI/DPI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≥1600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(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MDI/DPI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sng" strike="noStrike" dirty="0" smtClean="0"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&gt;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800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(DPI)</a:t>
                      </a:r>
                    </a:p>
                  </a:txBody>
                  <a:tcPr marL="9525" marR="9525" marT="9525" marB="0" anchor="ctr"/>
                </a:tc>
              </a:tr>
              <a:tr h="52837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Ciclesonide</a:t>
                      </a:r>
                      <a:endParaRPr lang="en-US" sz="1600" b="1" i="0" u="none" strike="noStrike" dirty="0" smtClean="0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ALVESCO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≥160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(HFA MDI)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sng" strike="noStrike" dirty="0" smtClean="0"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&gt;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160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(HFA MDI)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≥320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(HFA MDI)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sng" strike="noStrike" dirty="0" smtClean="0"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&gt;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320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(HFA MDI)</a:t>
                      </a:r>
                    </a:p>
                  </a:txBody>
                  <a:tcPr marL="9525" marR="9525" marT="9525" marB="0" anchor="ctr"/>
                </a:tc>
              </a:tr>
              <a:tr h="80441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Fluticasone</a:t>
                      </a:r>
                    </a:p>
                    <a:p>
                      <a:pPr algn="l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Propionate</a:t>
                      </a:r>
                    </a:p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FLOVENT, ADVAIR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≥500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(HFA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MDI/DPI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indent="0" algn="ctr" fontAlgn="b">
                        <a:buFont typeface="Wingdings"/>
                        <a:buNone/>
                      </a:pPr>
                      <a:r>
                        <a:rPr lang="en-US" sz="1600" b="0" i="0" u="sng" strike="noStrike" dirty="0" smtClean="0"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&gt;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500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(HFA MDI); </a:t>
                      </a:r>
                      <a:endParaRPr lang="en-US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  <a:p>
                      <a:pPr marL="0" indent="0" algn="ctr" fontAlgn="b">
                        <a:buFont typeface="Wingdings"/>
                        <a:buNone/>
                      </a:pPr>
                      <a:r>
                        <a:rPr lang="en-US" sz="1600" b="0" i="0" u="sng" strike="noStrike" dirty="0" smtClean="0"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&gt;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400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(DPI)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≥1000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(HFA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MDI/DPI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sng" strike="noStrike" dirty="0" smtClean="0"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&gt;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500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(HFA MDI/DPI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)</a:t>
                      </a:r>
                    </a:p>
                  </a:txBody>
                  <a:tcPr marL="9525" marR="9525" marT="9525" marB="0" anchor="ctr"/>
                </a:tc>
              </a:tr>
              <a:tr h="80441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Mometasone</a:t>
                      </a:r>
                      <a:endParaRPr lang="en-US" sz="1600" b="1" i="0" u="none" strike="noStrike" dirty="0" smtClean="0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  <a:p>
                      <a:pPr algn="l" fontAlgn="b"/>
                      <a:r>
                        <a:rPr lang="en-US" sz="16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Furoate</a:t>
                      </a:r>
                      <a:endParaRPr lang="en-US" sz="1600" b="1" i="0" u="none" strike="noStrike" dirty="0" smtClean="0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ASMANEX, DULERA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≥500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(DPI)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≥440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≥800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(DPI)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sng" strike="noStrike" dirty="0" smtClean="0"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&gt;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440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80441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Triamcinolone</a:t>
                      </a:r>
                    </a:p>
                    <a:p>
                      <a:pPr algn="l" fontAlgn="b"/>
                      <a:r>
                        <a:rPr lang="en-US" sz="16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Acetonide</a:t>
                      </a:r>
                      <a:endParaRPr lang="en-US" sz="1600" b="1" i="0" u="none" strike="noStrike" dirty="0" smtClean="0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ASMACORT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≥1200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sng" strike="noStrike" dirty="0" smtClean="0"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&gt;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1200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≥2000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Font typeface="Wingdings"/>
                        <a:buNone/>
                      </a:pPr>
                      <a:r>
                        <a:rPr lang="en-US" sz="1600" b="0" i="0" u="sng" strike="noStrike" dirty="0" smtClean="0"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&gt;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2000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1999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352800" y="1995054"/>
            <a:ext cx="2362200" cy="1205345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Corbel" pitchFamily="34" charset="0"/>
              </a:rPr>
              <a:t>Pulmonary</a:t>
            </a:r>
            <a:r>
              <a:rPr lang="en-US" sz="2200" b="1" dirty="0" smtClean="0">
                <a:solidFill>
                  <a:schemeClr val="tx1"/>
                </a:solidFill>
                <a:latin typeface="Corbel" pitchFamily="34" charset="0"/>
              </a:rPr>
              <a:t>/ </a:t>
            </a:r>
            <a:r>
              <a:rPr lang="en-US" sz="2000" b="1" dirty="0" smtClean="0">
                <a:solidFill>
                  <a:schemeClr val="tx1"/>
                </a:solidFill>
                <a:latin typeface="Corbel" pitchFamily="34" charset="0"/>
              </a:rPr>
              <a:t>Severe Asthma Clinic</a:t>
            </a:r>
            <a:endParaRPr lang="en-US" sz="2000" b="1" dirty="0">
              <a:solidFill>
                <a:schemeClr val="tx1"/>
              </a:solidFill>
              <a:latin typeface="Corbel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28600" y="457200"/>
            <a:ext cx="2362200" cy="10668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orbel" pitchFamily="34" charset="0"/>
              </a:rPr>
              <a:t>Inpatient</a:t>
            </a:r>
            <a:endParaRPr lang="en-US" dirty="0">
              <a:latin typeface="Corbel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3342409" y="5198917"/>
            <a:ext cx="2362200" cy="10668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orbel" pitchFamily="34" charset="0"/>
              </a:rPr>
              <a:t>Sleep Clinic</a:t>
            </a:r>
          </a:p>
        </p:txBody>
      </p:sp>
      <p:sp>
        <p:nvSpPr>
          <p:cNvPr id="7" name="Oval 6"/>
          <p:cNvSpPr/>
          <p:nvPr/>
        </p:nvSpPr>
        <p:spPr>
          <a:xfrm>
            <a:off x="3352800" y="457200"/>
            <a:ext cx="2362200" cy="10668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orbel" pitchFamily="34" charset="0"/>
              </a:rPr>
              <a:t>IMPACT DC</a:t>
            </a:r>
            <a:endParaRPr lang="en-US" dirty="0">
              <a:latin typeface="Corbel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6553200" y="457200"/>
            <a:ext cx="2362200" cy="10668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orbel" pitchFamily="34" charset="0"/>
              </a:rPr>
              <a:t>Community Pediatricians</a:t>
            </a:r>
            <a:endParaRPr lang="en-US" dirty="0">
              <a:latin typeface="Corbel" pitchFamily="34" charset="0"/>
            </a:endParaRPr>
          </a:p>
        </p:txBody>
      </p:sp>
      <p:cxnSp>
        <p:nvCxnSpPr>
          <p:cNvPr id="10" name="Straight Arrow Connector 9"/>
          <p:cNvCxnSpPr>
            <a:stCxn id="5" idx="5"/>
            <a:endCxn id="4" idx="0"/>
          </p:cNvCxnSpPr>
          <p:nvPr/>
        </p:nvCxnSpPr>
        <p:spPr>
          <a:xfrm>
            <a:off x="2244864" y="1367771"/>
            <a:ext cx="2289036" cy="627283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4" idx="4"/>
            <a:endCxn id="6" idx="0"/>
          </p:cNvCxnSpPr>
          <p:nvPr/>
        </p:nvCxnSpPr>
        <p:spPr>
          <a:xfrm flipH="1">
            <a:off x="4523509" y="3200399"/>
            <a:ext cx="10391" cy="199851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8" idx="3"/>
            <a:endCxn id="4" idx="0"/>
          </p:cNvCxnSpPr>
          <p:nvPr/>
        </p:nvCxnSpPr>
        <p:spPr>
          <a:xfrm flipH="1">
            <a:off x="4533900" y="1367771"/>
            <a:ext cx="2365236" cy="62728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7" idx="4"/>
            <a:endCxn id="4" idx="0"/>
          </p:cNvCxnSpPr>
          <p:nvPr/>
        </p:nvCxnSpPr>
        <p:spPr>
          <a:xfrm>
            <a:off x="4533900" y="1524000"/>
            <a:ext cx="0" cy="47105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6477000" y="3276600"/>
            <a:ext cx="2362200" cy="10668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orbel" pitchFamily="34" charset="0"/>
              </a:rPr>
              <a:t>Allergy/</a:t>
            </a:r>
          </a:p>
          <a:p>
            <a:pPr algn="ctr"/>
            <a:r>
              <a:rPr lang="en-US" dirty="0" smtClean="0">
                <a:latin typeface="Corbel" pitchFamily="34" charset="0"/>
              </a:rPr>
              <a:t>Immunology</a:t>
            </a:r>
            <a:endParaRPr lang="en-US" dirty="0">
              <a:latin typeface="Corbel" pitchFamily="34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221673" y="3276600"/>
            <a:ext cx="2362200" cy="10668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Corbel" pitchFamily="34" charset="0"/>
              </a:rPr>
              <a:t>Aerodigestive</a:t>
            </a:r>
            <a:r>
              <a:rPr lang="en-US" dirty="0" smtClean="0">
                <a:latin typeface="Corbel" pitchFamily="34" charset="0"/>
              </a:rPr>
              <a:t> Clinic</a:t>
            </a:r>
            <a:endParaRPr lang="en-US" dirty="0">
              <a:latin typeface="Corbel" pitchFamily="34" charset="0"/>
            </a:endParaRPr>
          </a:p>
        </p:txBody>
      </p:sp>
      <p:cxnSp>
        <p:nvCxnSpPr>
          <p:cNvPr id="32" name="Straight Arrow Connector 31"/>
          <p:cNvCxnSpPr>
            <a:stCxn id="4" idx="4"/>
            <a:endCxn id="31" idx="6"/>
          </p:cNvCxnSpPr>
          <p:nvPr/>
        </p:nvCxnSpPr>
        <p:spPr>
          <a:xfrm flipH="1">
            <a:off x="2583873" y="3200399"/>
            <a:ext cx="1950027" cy="60960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4" idx="4"/>
            <a:endCxn id="30" idx="2"/>
          </p:cNvCxnSpPr>
          <p:nvPr/>
        </p:nvCxnSpPr>
        <p:spPr>
          <a:xfrm>
            <a:off x="4533900" y="3200399"/>
            <a:ext cx="1943100" cy="60960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38"/>
          <p:cNvSpPr/>
          <p:nvPr/>
        </p:nvSpPr>
        <p:spPr>
          <a:xfrm>
            <a:off x="1979681" y="4159827"/>
            <a:ext cx="2362200" cy="10668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Corbel" pitchFamily="34" charset="0"/>
              </a:rPr>
              <a:t>Ciliary</a:t>
            </a:r>
            <a:r>
              <a:rPr lang="en-US" dirty="0" smtClean="0">
                <a:latin typeface="Corbel" pitchFamily="34" charset="0"/>
              </a:rPr>
              <a:t> Dysfunction Clinic</a:t>
            </a:r>
            <a:endParaRPr lang="en-US" dirty="0">
              <a:latin typeface="Corbel" pitchFamily="34" charset="0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4679373" y="4159827"/>
            <a:ext cx="2362200" cy="10668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Corbel" pitchFamily="34" charset="0"/>
              </a:rPr>
              <a:t>EoE</a:t>
            </a:r>
            <a:r>
              <a:rPr lang="en-US" dirty="0" smtClean="0">
                <a:latin typeface="Corbel" pitchFamily="34" charset="0"/>
              </a:rPr>
              <a:t> Clinic</a:t>
            </a:r>
            <a:endParaRPr lang="en-US" dirty="0">
              <a:latin typeface="Corbel" pitchFamily="34" charset="0"/>
            </a:endParaRPr>
          </a:p>
        </p:txBody>
      </p:sp>
      <p:cxnSp>
        <p:nvCxnSpPr>
          <p:cNvPr id="41" name="Straight Arrow Connector 40"/>
          <p:cNvCxnSpPr>
            <a:stCxn id="4" idx="4"/>
            <a:endCxn id="40" idx="0"/>
          </p:cNvCxnSpPr>
          <p:nvPr/>
        </p:nvCxnSpPr>
        <p:spPr>
          <a:xfrm>
            <a:off x="4533900" y="3200399"/>
            <a:ext cx="1326573" cy="95942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4" idx="4"/>
            <a:endCxn id="39" idx="0"/>
          </p:cNvCxnSpPr>
          <p:nvPr/>
        </p:nvCxnSpPr>
        <p:spPr>
          <a:xfrm flipH="1">
            <a:off x="3160781" y="3200399"/>
            <a:ext cx="1373119" cy="95942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Rounded Rectangle 80"/>
          <p:cNvSpPr/>
          <p:nvPr/>
        </p:nvSpPr>
        <p:spPr>
          <a:xfrm>
            <a:off x="145473" y="4419601"/>
            <a:ext cx="1607127" cy="152399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Corbel" pitchFamily="34" charset="0"/>
              </a:rPr>
              <a:t>Laryngoscopy</a:t>
            </a:r>
          </a:p>
          <a:p>
            <a:pPr algn="ctr"/>
            <a:r>
              <a:rPr lang="en-US" sz="1600" dirty="0" smtClean="0">
                <a:latin typeface="Corbel" pitchFamily="34" charset="0"/>
              </a:rPr>
              <a:t>EGD</a:t>
            </a:r>
          </a:p>
          <a:p>
            <a:pPr algn="ctr"/>
            <a:r>
              <a:rPr lang="en-US" sz="1600" dirty="0" smtClean="0">
                <a:latin typeface="Corbel" pitchFamily="34" charset="0"/>
              </a:rPr>
              <a:t>DLB</a:t>
            </a:r>
          </a:p>
          <a:p>
            <a:pPr algn="ctr"/>
            <a:r>
              <a:rPr lang="en-US" sz="1600" dirty="0" smtClean="0">
                <a:latin typeface="Corbel" pitchFamily="34" charset="0"/>
              </a:rPr>
              <a:t>Bronchoscopy</a:t>
            </a:r>
          </a:p>
          <a:p>
            <a:pPr algn="ctr"/>
            <a:r>
              <a:rPr lang="en-US" sz="1600" dirty="0" err="1" smtClean="0">
                <a:latin typeface="Corbel" pitchFamily="34" charset="0"/>
              </a:rPr>
              <a:t>Ciliary</a:t>
            </a:r>
            <a:r>
              <a:rPr lang="en-US" sz="1600" dirty="0" smtClean="0">
                <a:latin typeface="Corbel" pitchFamily="34" charset="0"/>
              </a:rPr>
              <a:t> Biopsy</a:t>
            </a:r>
          </a:p>
          <a:p>
            <a:pPr algn="ctr"/>
            <a:r>
              <a:rPr lang="en-US" sz="1600" dirty="0" smtClean="0">
                <a:latin typeface="Corbel" pitchFamily="34" charset="0"/>
              </a:rPr>
              <a:t>FESS/FEES</a:t>
            </a:r>
          </a:p>
        </p:txBody>
      </p:sp>
      <p:sp>
        <p:nvSpPr>
          <p:cNvPr id="82" name="Rounded Rectangle 81"/>
          <p:cNvSpPr/>
          <p:nvPr/>
        </p:nvSpPr>
        <p:spPr>
          <a:xfrm>
            <a:off x="1868419" y="5257799"/>
            <a:ext cx="1331981" cy="1007917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latin typeface="Corbel" pitchFamily="34" charset="0"/>
              </a:rPr>
              <a:t>nNO</a:t>
            </a:r>
            <a:endParaRPr lang="en-US" sz="1600" dirty="0" smtClean="0">
              <a:latin typeface="Corbel" pitchFamily="34" charset="0"/>
            </a:endParaRPr>
          </a:p>
          <a:p>
            <a:pPr algn="ctr"/>
            <a:r>
              <a:rPr lang="en-US" sz="1600" dirty="0" smtClean="0">
                <a:latin typeface="Corbel" pitchFamily="34" charset="0"/>
              </a:rPr>
              <a:t>Video</a:t>
            </a:r>
          </a:p>
          <a:p>
            <a:pPr algn="ctr"/>
            <a:r>
              <a:rPr lang="en-US" sz="1600" dirty="0" smtClean="0">
                <a:latin typeface="Corbel" pitchFamily="34" charset="0"/>
              </a:rPr>
              <a:t>Microscopy</a:t>
            </a:r>
          </a:p>
          <a:p>
            <a:pPr algn="ctr"/>
            <a:r>
              <a:rPr lang="en-US" sz="1600" dirty="0" smtClean="0">
                <a:latin typeface="Corbel" pitchFamily="34" charset="0"/>
              </a:rPr>
              <a:t>Genetics</a:t>
            </a:r>
          </a:p>
        </p:txBody>
      </p:sp>
      <p:sp>
        <p:nvSpPr>
          <p:cNvPr id="83" name="Rounded Rectangle 82"/>
          <p:cNvSpPr/>
          <p:nvPr/>
        </p:nvSpPr>
        <p:spPr>
          <a:xfrm>
            <a:off x="3352800" y="6324600"/>
            <a:ext cx="2351809" cy="304799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Corbel" pitchFamily="34" charset="0"/>
              </a:rPr>
              <a:t>PSG/Treatment</a:t>
            </a:r>
          </a:p>
        </p:txBody>
      </p:sp>
      <p:sp>
        <p:nvSpPr>
          <p:cNvPr id="84" name="Rounded Rectangle 83"/>
          <p:cNvSpPr/>
          <p:nvPr/>
        </p:nvSpPr>
        <p:spPr>
          <a:xfrm>
            <a:off x="5867400" y="5257801"/>
            <a:ext cx="1524000" cy="6858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Corbel" pitchFamily="34" charset="0"/>
              </a:rPr>
              <a:t>Food Allergies</a:t>
            </a:r>
          </a:p>
          <a:p>
            <a:pPr algn="ctr"/>
            <a:r>
              <a:rPr lang="en-US" sz="1600" dirty="0" err="1" smtClean="0">
                <a:latin typeface="Corbel" pitchFamily="34" charset="0"/>
              </a:rPr>
              <a:t>EoE</a:t>
            </a:r>
            <a:r>
              <a:rPr lang="en-US" sz="1600" dirty="0" smtClean="0">
                <a:latin typeface="Corbel" pitchFamily="34" charset="0"/>
              </a:rPr>
              <a:t> Treatment</a:t>
            </a:r>
          </a:p>
        </p:txBody>
      </p:sp>
      <p:sp>
        <p:nvSpPr>
          <p:cNvPr id="85" name="Rounded Rectangle 84"/>
          <p:cNvSpPr/>
          <p:nvPr/>
        </p:nvSpPr>
        <p:spPr>
          <a:xfrm>
            <a:off x="7543800" y="4419600"/>
            <a:ext cx="1491018" cy="97126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Corbel" pitchFamily="34" charset="0"/>
              </a:rPr>
              <a:t>SPT</a:t>
            </a:r>
          </a:p>
          <a:p>
            <a:pPr algn="ctr"/>
            <a:r>
              <a:rPr lang="en-US" sz="1600" dirty="0" smtClean="0">
                <a:latin typeface="Corbel" pitchFamily="34" charset="0"/>
              </a:rPr>
              <a:t>RAST</a:t>
            </a:r>
          </a:p>
          <a:p>
            <a:pPr algn="ctr"/>
            <a:r>
              <a:rPr lang="en-US" sz="1600" dirty="0" smtClean="0">
                <a:latin typeface="Corbel" pitchFamily="34" charset="0"/>
              </a:rPr>
              <a:t>AIT</a:t>
            </a:r>
          </a:p>
          <a:p>
            <a:pPr algn="ctr"/>
            <a:r>
              <a:rPr lang="en-US" sz="1600" dirty="0" smtClean="0">
                <a:latin typeface="Corbel" pitchFamily="34" charset="0"/>
              </a:rPr>
              <a:t>Immune W/U</a:t>
            </a:r>
          </a:p>
        </p:txBody>
      </p:sp>
      <p:sp>
        <p:nvSpPr>
          <p:cNvPr id="92" name="Rounded Rectangle 91"/>
          <p:cNvSpPr/>
          <p:nvPr/>
        </p:nvSpPr>
        <p:spPr>
          <a:xfrm>
            <a:off x="1409700" y="1995055"/>
            <a:ext cx="1866901" cy="10668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u="sng" dirty="0" smtClean="0">
                <a:latin typeface="Corbel" pitchFamily="34" charset="0"/>
              </a:rPr>
              <a:t>Functional Studies</a:t>
            </a:r>
          </a:p>
          <a:p>
            <a:pPr algn="ctr"/>
            <a:r>
              <a:rPr lang="en-US" sz="1600" dirty="0" smtClean="0">
                <a:latin typeface="Corbel" pitchFamily="34" charset="0"/>
              </a:rPr>
              <a:t>PFTs</a:t>
            </a:r>
          </a:p>
          <a:p>
            <a:pPr algn="ctr"/>
            <a:r>
              <a:rPr lang="en-US" sz="1600" dirty="0" err="1" smtClean="0">
                <a:latin typeface="Corbel" pitchFamily="34" charset="0"/>
              </a:rPr>
              <a:t>FeNO</a:t>
            </a:r>
            <a:endParaRPr lang="en-US" sz="1600" dirty="0" smtClean="0">
              <a:latin typeface="Corbel" pitchFamily="34" charset="0"/>
            </a:endParaRPr>
          </a:p>
          <a:p>
            <a:pPr algn="ctr"/>
            <a:r>
              <a:rPr lang="en-US" sz="1600" i="1" dirty="0" smtClean="0">
                <a:latin typeface="Corbel" pitchFamily="34" charset="0"/>
              </a:rPr>
              <a:t>+/- CXR, PSG</a:t>
            </a:r>
          </a:p>
        </p:txBody>
      </p:sp>
      <p:sp>
        <p:nvSpPr>
          <p:cNvPr id="93" name="Rounded Rectangle 92"/>
          <p:cNvSpPr/>
          <p:nvPr/>
        </p:nvSpPr>
        <p:spPr>
          <a:xfrm>
            <a:off x="5791200" y="1995055"/>
            <a:ext cx="1943100" cy="120534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u="sng" dirty="0" smtClean="0">
                <a:latin typeface="Corbel" pitchFamily="34" charset="0"/>
              </a:rPr>
              <a:t>Screening Labs </a:t>
            </a:r>
          </a:p>
          <a:p>
            <a:pPr algn="ctr"/>
            <a:r>
              <a:rPr lang="en-US" sz="1600" i="1" u="sng" dirty="0" smtClean="0">
                <a:latin typeface="Corbel" pitchFamily="34" charset="0"/>
              </a:rPr>
              <a:t>(no OCS x 4 weeks)</a:t>
            </a:r>
          </a:p>
          <a:p>
            <a:pPr algn="ctr"/>
            <a:r>
              <a:rPr lang="en-US" sz="1600" dirty="0" smtClean="0">
                <a:latin typeface="Corbel" pitchFamily="34" charset="0"/>
              </a:rPr>
              <a:t>CBC w/ Man. Diff.</a:t>
            </a:r>
          </a:p>
          <a:p>
            <a:pPr algn="ctr"/>
            <a:r>
              <a:rPr lang="en-US" sz="1600" dirty="0" err="1" smtClean="0">
                <a:latin typeface="Corbel" pitchFamily="34" charset="0"/>
              </a:rPr>
              <a:t>IgE</a:t>
            </a:r>
            <a:r>
              <a:rPr lang="en-US" sz="1600" dirty="0" smtClean="0">
                <a:latin typeface="Corbel" pitchFamily="34" charset="0"/>
              </a:rPr>
              <a:t>, </a:t>
            </a:r>
            <a:r>
              <a:rPr lang="en-US" sz="1600" i="1" dirty="0" smtClean="0">
                <a:latin typeface="Corbel" pitchFamily="34" charset="0"/>
              </a:rPr>
              <a:t>+/- IgA</a:t>
            </a:r>
          </a:p>
          <a:p>
            <a:pPr algn="ctr"/>
            <a:r>
              <a:rPr lang="en-US" sz="1600" dirty="0" smtClean="0">
                <a:latin typeface="Corbel" pitchFamily="34" charset="0"/>
              </a:rPr>
              <a:t>Vitamin D</a:t>
            </a:r>
          </a:p>
        </p:txBody>
      </p:sp>
      <p:cxnSp>
        <p:nvCxnSpPr>
          <p:cNvPr id="94" name="Straight Arrow Connector 93"/>
          <p:cNvCxnSpPr>
            <a:stCxn id="5" idx="6"/>
            <a:endCxn id="7" idx="2"/>
          </p:cNvCxnSpPr>
          <p:nvPr/>
        </p:nvCxnSpPr>
        <p:spPr>
          <a:xfrm>
            <a:off x="2590800" y="990600"/>
            <a:ext cx="762000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>
            <a:stCxn id="8" idx="2"/>
            <a:endCxn id="7" idx="6"/>
          </p:cNvCxnSpPr>
          <p:nvPr/>
        </p:nvCxnSpPr>
        <p:spPr>
          <a:xfrm flipH="1">
            <a:off x="5715000" y="990600"/>
            <a:ext cx="838200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129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3" t="4789" r="6350" b="3531"/>
          <a:stretch/>
        </p:blipFill>
        <p:spPr bwMode="auto">
          <a:xfrm>
            <a:off x="152400" y="1885949"/>
            <a:ext cx="4751484" cy="2762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Asthma: Basic Definition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10400" y="6106383"/>
            <a:ext cx="2133600" cy="365125"/>
          </a:xfrm>
        </p:spPr>
        <p:txBody>
          <a:bodyPr/>
          <a:lstStyle/>
          <a:p>
            <a:pPr algn="r"/>
            <a:r>
              <a:rPr lang="en-US" sz="1000" i="1" dirty="0" smtClean="0"/>
              <a:t>www.biology-forms.com</a:t>
            </a:r>
            <a:endParaRPr lang="en-US" sz="1000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9060" y="1815548"/>
            <a:ext cx="4077250" cy="369073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62000" y="5943600"/>
            <a:ext cx="407706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National Heart, Lung, and Blood Institute. Expert panel report 3:</a:t>
            </a:r>
          </a:p>
          <a:p>
            <a:r>
              <a:rPr lang="en-US" sz="1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guidelines for the diagnosis and management of asthma—full report 2007. </a:t>
            </a:r>
            <a:r>
              <a:rPr lang="en-US" sz="10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www.nhlbi.nih.gov/guidelines/asthma/asthgdln.pdf</a:t>
            </a:r>
            <a:r>
              <a:rPr lang="en-US" sz="1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14400" y="465838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/>
              <a:t>Cough, wheeze, shortness of breath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/>
              <a:t>Response to bronchodilator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824451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Pathophysiology of Asthma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7952" y="805066"/>
            <a:ext cx="5870152" cy="5881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1" y="6305550"/>
            <a:ext cx="3248025" cy="485775"/>
            <a:chOff x="4876800" y="5819775"/>
            <a:chExt cx="3248025" cy="485775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2200" y="6096000"/>
              <a:ext cx="1571625" cy="209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6800" y="5819775"/>
              <a:ext cx="3248025" cy="276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" name="TextBox 3"/>
          <p:cNvSpPr txBox="1"/>
          <p:nvPr/>
        </p:nvSpPr>
        <p:spPr>
          <a:xfrm>
            <a:off x="236637" y="2954877"/>
            <a:ext cx="1403131" cy="1323439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</a:rPr>
              <a:t>T2</a:t>
            </a:r>
          </a:p>
          <a:p>
            <a:pPr algn="ctr"/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Immune</a:t>
            </a:r>
          </a:p>
          <a:p>
            <a:pPr algn="ctr"/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Response</a:t>
            </a:r>
            <a:endParaRPr lang="en-U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34917" y="2954876"/>
            <a:ext cx="1403131" cy="1323439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</a:rPr>
              <a:t>T1</a:t>
            </a:r>
          </a:p>
          <a:p>
            <a:pPr algn="ctr"/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Immune response</a:t>
            </a:r>
            <a:endParaRPr lang="en-U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030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840" y="1282700"/>
            <a:ext cx="6735303" cy="5018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Current NAEPP Guidelines</a:t>
            </a:r>
            <a:br>
              <a:rPr lang="en-US" sz="3600" dirty="0" smtClean="0"/>
            </a:br>
            <a:r>
              <a:rPr lang="en-US" sz="2400" dirty="0" smtClean="0"/>
              <a:t>Classifying Asthma &amp; Initiating Treatment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0" y="6301333"/>
            <a:ext cx="407706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National Heart, Lung, and Blood Institute. Expert panel report 3:</a:t>
            </a:r>
          </a:p>
          <a:p>
            <a:r>
              <a:rPr lang="en-US" sz="1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guidelines for the diagnosis and management of asthma—full report 2007. </a:t>
            </a:r>
            <a:r>
              <a:rPr lang="en-US" sz="10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www.nhlbi.nih.gov/guidelines/asthma/asthgdln.pdf</a:t>
            </a:r>
            <a:r>
              <a:rPr lang="en-US" sz="1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90478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43000" y="6257835"/>
            <a:ext cx="6248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National Heart, Lung, and Blood Institute. Expert panel report 3</a:t>
            </a:r>
            <a:r>
              <a:rPr lang="en-US" sz="10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: guidelines </a:t>
            </a:r>
            <a:r>
              <a:rPr lang="en-US" sz="1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for the diagnosis and management of asthma—full report 2007. </a:t>
            </a:r>
            <a:r>
              <a:rPr lang="en-US" sz="10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www.nhlbi.nih.gov/guidelines/asthma/asthgdln.pdf</a:t>
            </a:r>
            <a:r>
              <a:rPr lang="en-US" sz="1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Age 0-4 Years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1" y="914400"/>
            <a:ext cx="7010400" cy="5184873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2075757" y="1719070"/>
            <a:ext cx="4876027" cy="2945948"/>
            <a:chOff x="2075757" y="1886602"/>
            <a:chExt cx="5140415" cy="3117379"/>
          </a:xfrm>
        </p:grpSpPr>
        <p:sp>
          <p:nvSpPr>
            <p:cNvPr id="4" name="Rounded Rectangle 3"/>
            <p:cNvSpPr/>
            <p:nvPr/>
          </p:nvSpPr>
          <p:spPr>
            <a:xfrm>
              <a:off x="2112616" y="4724401"/>
              <a:ext cx="935384" cy="279580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 smtClean="0">
                  <a:solidFill>
                    <a:schemeClr val="accent2">
                      <a:lumMod val="50000"/>
                    </a:schemeClr>
                  </a:solidFill>
                </a:rPr>
                <a:t>MILD</a:t>
              </a:r>
              <a:endParaRPr lang="en-US" sz="1100" b="1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3121573" y="4724401"/>
              <a:ext cx="977461" cy="279580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 smtClean="0">
                  <a:solidFill>
                    <a:schemeClr val="accent2">
                      <a:lumMod val="50000"/>
                    </a:schemeClr>
                  </a:solidFill>
                </a:rPr>
                <a:t>MODERATE</a:t>
              </a:r>
              <a:endParaRPr lang="en-US" sz="1100" b="1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4181310" y="4715982"/>
              <a:ext cx="3034862" cy="274320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 smtClean="0">
                  <a:solidFill>
                    <a:schemeClr val="accent2">
                      <a:lumMod val="50000"/>
                    </a:schemeClr>
                  </a:solidFill>
                </a:rPr>
                <a:t>SEVERE PERSISTENT</a:t>
              </a:r>
              <a:endParaRPr lang="en-US" sz="1100" b="1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3105807" y="1891862"/>
              <a:ext cx="993227" cy="3112119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075757" y="1886602"/>
              <a:ext cx="993227" cy="3112119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Right Arrow 9"/>
          <p:cNvSpPr/>
          <p:nvPr/>
        </p:nvSpPr>
        <p:spPr>
          <a:xfrm>
            <a:off x="221343" y="4724400"/>
            <a:ext cx="685800" cy="152400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10800000">
            <a:off x="8153400" y="3429000"/>
            <a:ext cx="685800" cy="152400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509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Age 5-11 Years</a:t>
            </a: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719" y="838200"/>
            <a:ext cx="6907934" cy="5137142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2133600" y="1676401"/>
            <a:ext cx="4800600" cy="2743200"/>
            <a:chOff x="2032284" y="1879781"/>
            <a:chExt cx="4956108" cy="3124200"/>
          </a:xfrm>
        </p:grpSpPr>
        <p:sp>
          <p:nvSpPr>
            <p:cNvPr id="7" name="Rectangle 6"/>
            <p:cNvSpPr/>
            <p:nvPr/>
          </p:nvSpPr>
          <p:spPr>
            <a:xfrm>
              <a:off x="4091189" y="1879781"/>
              <a:ext cx="917027" cy="312420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2032284" y="4724400"/>
              <a:ext cx="1011584" cy="279580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schemeClr val="accent2">
                      <a:lumMod val="50000"/>
                    </a:schemeClr>
                  </a:solidFill>
                </a:rPr>
                <a:t>MILD</a:t>
              </a:r>
              <a:endParaRPr lang="en-US" sz="1200" b="1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3080154" y="4724401"/>
              <a:ext cx="977461" cy="279580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schemeClr val="accent2">
                      <a:lumMod val="50000"/>
                    </a:schemeClr>
                  </a:solidFill>
                </a:rPr>
                <a:t>MODERATE</a:t>
              </a:r>
              <a:endParaRPr lang="en-US" sz="1200" b="1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4085549" y="4729661"/>
              <a:ext cx="2902843" cy="274319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schemeClr val="accent2">
                      <a:lumMod val="50000"/>
                    </a:schemeClr>
                  </a:solidFill>
                </a:rPr>
                <a:t>SEVERE PERSISTENT</a:t>
              </a:r>
              <a:endParaRPr lang="en-US" sz="1200" b="1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3043868" y="1879781"/>
              <a:ext cx="993227" cy="3124200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Rectangle 10"/>
          <p:cNvSpPr/>
          <p:nvPr/>
        </p:nvSpPr>
        <p:spPr>
          <a:xfrm>
            <a:off x="1143000" y="6172200"/>
            <a:ext cx="6248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National Heart, Lung, and Blood Institute. Expert panel report 3</a:t>
            </a:r>
            <a:r>
              <a:rPr lang="en-US" sz="10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: guidelines </a:t>
            </a:r>
            <a:r>
              <a:rPr lang="en-US" sz="1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for the diagnosis and management of asthma—full report 2007. </a:t>
            </a:r>
            <a:r>
              <a:rPr lang="en-US" sz="10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www.nhlbi.nih.gov/guidelines/asthma/asthgdln.pdf</a:t>
            </a:r>
            <a:r>
              <a:rPr lang="en-US" sz="1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</p:txBody>
      </p:sp>
      <p:sp>
        <p:nvSpPr>
          <p:cNvPr id="12" name="Right Arrow 11"/>
          <p:cNvSpPr/>
          <p:nvPr/>
        </p:nvSpPr>
        <p:spPr>
          <a:xfrm>
            <a:off x="221343" y="4724400"/>
            <a:ext cx="685800" cy="152400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 rot="10800000">
            <a:off x="8077200" y="3505200"/>
            <a:ext cx="685800" cy="152400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919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1"/>
          <a:stretch/>
        </p:blipFill>
        <p:spPr bwMode="auto">
          <a:xfrm>
            <a:off x="435425" y="245535"/>
            <a:ext cx="8374961" cy="6322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4860" y="245535"/>
            <a:ext cx="873688" cy="939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3"/>
          <p:cNvSpPr>
            <a:spLocks/>
          </p:cNvSpPr>
          <p:nvPr/>
        </p:nvSpPr>
        <p:spPr bwMode="auto">
          <a:xfrm>
            <a:off x="6248687" y="6414208"/>
            <a:ext cx="2846933" cy="153888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000" dirty="0">
                <a:solidFill>
                  <a:srgbClr val="002060"/>
                </a:solidFill>
                <a:cs typeface="Arial" pitchFamily="34" charset="0"/>
                <a:sym typeface="Arial" pitchFamily="34" charset="0"/>
              </a:rPr>
              <a:t>© Global Initiative for </a:t>
            </a:r>
            <a:r>
              <a:rPr lang="en-US" altLang="en-US" sz="1000" dirty="0" smtClean="0">
                <a:solidFill>
                  <a:srgbClr val="002060"/>
                </a:solidFill>
                <a:cs typeface="Arial" pitchFamily="34" charset="0"/>
                <a:sym typeface="Arial" pitchFamily="34" charset="0"/>
              </a:rPr>
              <a:t>Asthma, www.ginasthma.org</a:t>
            </a:r>
            <a:endParaRPr lang="en-US" altLang="en-US" sz="1000" dirty="0">
              <a:solidFill>
                <a:srgbClr val="002060"/>
              </a:solidFill>
              <a:cs typeface="Arial" pitchFamily="34" charset="0"/>
              <a:sym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23848" y="5738648"/>
            <a:ext cx="2790497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Asthma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Specialist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234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cn_powerpoint_white</Template>
  <TotalTime>23095</TotalTime>
  <Words>2456</Words>
  <Application>Microsoft Office PowerPoint</Application>
  <PresentationFormat>On-screen Show (4:3)</PresentationFormat>
  <Paragraphs>699</Paragraphs>
  <Slides>37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Theme</vt:lpstr>
      <vt:lpstr>MEDICAL MANAGEMENT OF  SEVERE ASTHMA</vt:lpstr>
      <vt:lpstr>Learning Points</vt:lpstr>
      <vt:lpstr>Current Severe Asthma Guidelines</vt:lpstr>
      <vt:lpstr>Asthma: Basic Definition</vt:lpstr>
      <vt:lpstr>Pathophysiology of Asthma</vt:lpstr>
      <vt:lpstr>Current NAEPP Guidelines Classifying Asthma &amp; Initiating Treatment</vt:lpstr>
      <vt:lpstr>Age 0-4 Years</vt:lpstr>
      <vt:lpstr>Age 5-11 Years</vt:lpstr>
      <vt:lpstr>PowerPoint Presentation</vt:lpstr>
      <vt:lpstr>Addressing/Monitoring Asthma Symptoms</vt:lpstr>
      <vt:lpstr>Evaluate for Co-Morbid Conditions</vt:lpstr>
      <vt:lpstr>Stepping Up Asthma Therapy</vt:lpstr>
      <vt:lpstr>Stepping Down Asthma Therapy</vt:lpstr>
      <vt:lpstr>Testing to consider prior to referral  </vt:lpstr>
      <vt:lpstr>Summary: When to Refer to an Asthma Specialist</vt:lpstr>
      <vt:lpstr>Asthma CARE Program (Comprehensive Airway and Respiratory Evaluation) Severe Asthma Program (Pulmonary &amp; Sleep Medicine)</vt:lpstr>
      <vt:lpstr>PowerPoint Presentation</vt:lpstr>
      <vt:lpstr>Clinical Considerations for Uncontrolled Asthma</vt:lpstr>
      <vt:lpstr>Moderate Persistent Asthma, Not Controlled  OR Severe Persistent Asthma (Medium Dose ICS + LABA/LTRA or higher) </vt:lpstr>
      <vt:lpstr>Lung Function Testing in Pediatric Asthma</vt:lpstr>
      <vt:lpstr>Role of Lung Function Testing</vt:lpstr>
      <vt:lpstr>Pulmonary Function Testing</vt:lpstr>
      <vt:lpstr>Spirometry</vt:lpstr>
      <vt:lpstr>Pulmonary Function Testing</vt:lpstr>
      <vt:lpstr>Oscillometry</vt:lpstr>
      <vt:lpstr>FeNO Fraction of Exhaled nitric oxide</vt:lpstr>
      <vt:lpstr>Bronchial Hyperresponsiveness Testing </vt:lpstr>
      <vt:lpstr>Peak Flow Meter</vt:lpstr>
      <vt:lpstr>Flexible Bronchoscopy with BAL Perform off antibiotics and steroids for at least 4 weeks </vt:lpstr>
      <vt:lpstr>Bronchoscopy in Asthma</vt:lpstr>
      <vt:lpstr>Bronchoscopy/BAL Findings</vt:lpstr>
      <vt:lpstr>Biologic Agents Uncontrolled Asthma (Medium Dose ICS + LABA/LTRA or higher)</vt:lpstr>
      <vt:lpstr>Summary</vt:lpstr>
      <vt:lpstr>Summary</vt:lpstr>
      <vt:lpstr>Thank you</vt:lpstr>
      <vt:lpstr>High Dose ICS Threshold (µg)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Impact of Late Use Magnesium  Sulfate Administration in Inner City Children Hospitalized for Asthma Exacerbation</dc:title>
  <dc:creator>P Shukla</dc:creator>
  <cp:lastModifiedBy>Pillai, Dinesh</cp:lastModifiedBy>
  <cp:revision>182</cp:revision>
  <dcterms:created xsi:type="dcterms:W3CDTF">2016-04-07T04:37:44Z</dcterms:created>
  <dcterms:modified xsi:type="dcterms:W3CDTF">2019-10-03T04:47:36Z</dcterms:modified>
</cp:coreProperties>
</file>